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03" r:id="rId3"/>
    <p:sldId id="315" r:id="rId4"/>
    <p:sldId id="304" r:id="rId5"/>
    <p:sldId id="311" r:id="rId6"/>
    <p:sldId id="258" r:id="rId7"/>
    <p:sldId id="277" r:id="rId8"/>
    <p:sldId id="278" r:id="rId9"/>
    <p:sldId id="313" r:id="rId10"/>
    <p:sldId id="280" r:id="rId11"/>
    <p:sldId id="305" r:id="rId12"/>
    <p:sldId id="306" r:id="rId13"/>
    <p:sldId id="307" r:id="rId14"/>
    <p:sldId id="314" r:id="rId15"/>
    <p:sldId id="281" r:id="rId16"/>
    <p:sldId id="310" r:id="rId17"/>
    <p:sldId id="275" r:id="rId18"/>
  </p:sldIdLst>
  <p:sldSz cx="9144000" cy="6858000" type="screen4x3"/>
  <p:notesSz cx="7102475" cy="102330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CC99"/>
    <a:srgbClr val="F7EEC1"/>
    <a:srgbClr val="FFFFCC"/>
    <a:srgbClr val="000099"/>
    <a:srgbClr val="2F0BE3"/>
    <a:srgbClr val="00FFCC"/>
    <a:srgbClr val="6699FF"/>
    <a:srgbClr val="0000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95" autoAdjust="0"/>
    <p:restoredTop sz="94620" autoAdjust="0"/>
  </p:normalViewPr>
  <p:slideViewPr>
    <p:cSldViewPr>
      <p:cViewPr>
        <p:scale>
          <a:sx n="100" d="100"/>
          <a:sy n="100" d="100"/>
        </p:scale>
        <p:origin x="-787" y="-120"/>
      </p:cViewPr>
      <p:guideLst>
        <p:guide orient="horz" pos="2160"/>
        <p:guide pos="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3077739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7" tIns="47154" rIns="94307" bIns="4715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092" y="1"/>
            <a:ext cx="3077739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7" tIns="47154" rIns="94307" bIns="4715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719601"/>
            <a:ext cx="3077739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7" tIns="47154" rIns="94307" bIns="4715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092" y="9719601"/>
            <a:ext cx="3077739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7" tIns="47154" rIns="94307" bIns="4715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F47C35-9F94-47F6-B943-C48A38E500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68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3077739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7" tIns="47154" rIns="94307" bIns="4715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2" y="1"/>
            <a:ext cx="3077739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7" tIns="47154" rIns="94307" bIns="4715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6763"/>
            <a:ext cx="5114925" cy="3836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860690"/>
            <a:ext cx="5681980" cy="4604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7" tIns="47154" rIns="94307" bIns="47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719601"/>
            <a:ext cx="3077739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7" tIns="47154" rIns="94307" bIns="4715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2" y="9719601"/>
            <a:ext cx="3077739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07" tIns="47154" rIns="94307" bIns="4715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C34D709-6E3A-4C4F-AC7D-70D4BF338F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12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4D709-6E3A-4C4F-AC7D-70D4BF338F5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029200"/>
            <a:ext cx="6705600" cy="1066800"/>
          </a:xfrm>
          <a:effectLst/>
        </p:spPr>
        <p:txBody>
          <a:bodyPr/>
          <a:lstStyle>
            <a:lvl1pPr algn="r">
              <a:defRPr sz="6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gray">
          <a:xfrm>
            <a:off x="7696200" y="152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2057400" y="6111875"/>
            <a:ext cx="4648200" cy="365125"/>
          </a:xfrm>
          <a:effectLst>
            <a:outerShdw dist="17961" dir="2700000" algn="ctr" rotWithShape="0">
              <a:schemeClr val="bg1"/>
            </a:outerShdw>
          </a:effectLst>
        </p:spPr>
        <p:txBody>
          <a:bodyPr/>
          <a:lstStyle>
            <a:lvl1pPr marL="0" indent="0" algn="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pic>
        <p:nvPicPr>
          <p:cNvPr id="3174" name="Picture 102" descr="season_2"/>
          <p:cNvPicPr>
            <a:picLocks noChangeAspect="1" noChangeArrowheads="1"/>
          </p:cNvPicPr>
          <p:nvPr/>
        </p:nvPicPr>
        <p:blipFill>
          <a:blip r:embed="rId3" cstate="print"/>
          <a:srcRect l="53087" t="15094" r="12962" b="45284"/>
          <a:stretch>
            <a:fillRect/>
          </a:stretch>
        </p:blipFill>
        <p:spPr bwMode="gray">
          <a:xfrm>
            <a:off x="914400" y="609600"/>
            <a:ext cx="471488" cy="533400"/>
          </a:xfrm>
          <a:prstGeom prst="rect">
            <a:avLst/>
          </a:prstGeom>
          <a:noFill/>
        </p:spPr>
      </p:pic>
      <p:pic>
        <p:nvPicPr>
          <p:cNvPr id="3178" name="Picture 106" descr="season_2"/>
          <p:cNvPicPr>
            <a:picLocks noChangeAspect="1" noChangeArrowheads="1"/>
          </p:cNvPicPr>
          <p:nvPr/>
        </p:nvPicPr>
        <p:blipFill>
          <a:blip r:embed="rId4" cstate="print"/>
          <a:srcRect l="53087" t="15094" r="12962" b="45284"/>
          <a:stretch>
            <a:fillRect/>
          </a:stretch>
        </p:blipFill>
        <p:spPr bwMode="gray">
          <a:xfrm>
            <a:off x="2133600" y="2590800"/>
            <a:ext cx="1146175" cy="1295400"/>
          </a:xfrm>
          <a:prstGeom prst="rect">
            <a:avLst/>
          </a:prstGeom>
          <a:noFill/>
        </p:spPr>
      </p:pic>
      <p:pic>
        <p:nvPicPr>
          <p:cNvPr id="3179" name="Picture 107" descr="season_2"/>
          <p:cNvPicPr>
            <a:picLocks noChangeAspect="1" noChangeArrowheads="1"/>
          </p:cNvPicPr>
          <p:nvPr/>
        </p:nvPicPr>
        <p:blipFill>
          <a:blip r:embed="rId4" cstate="print"/>
          <a:srcRect l="53087" t="15094" r="12962" b="45284"/>
          <a:stretch>
            <a:fillRect/>
          </a:stretch>
        </p:blipFill>
        <p:spPr bwMode="gray">
          <a:xfrm>
            <a:off x="4953000" y="2438400"/>
            <a:ext cx="869950" cy="984250"/>
          </a:xfrm>
          <a:prstGeom prst="rect">
            <a:avLst/>
          </a:prstGeom>
          <a:noFill/>
        </p:spPr>
      </p:pic>
      <p:pic>
        <p:nvPicPr>
          <p:cNvPr id="3180" name="Picture 108" descr="season_2"/>
          <p:cNvPicPr>
            <a:picLocks noChangeAspect="1" noChangeArrowheads="1"/>
          </p:cNvPicPr>
          <p:nvPr/>
        </p:nvPicPr>
        <p:blipFill>
          <a:blip r:embed="rId4" cstate="print"/>
          <a:srcRect l="53087" t="15094" r="12962" b="45284"/>
          <a:stretch>
            <a:fillRect/>
          </a:stretch>
        </p:blipFill>
        <p:spPr bwMode="gray">
          <a:xfrm>
            <a:off x="304800" y="152400"/>
            <a:ext cx="938213" cy="1060450"/>
          </a:xfrm>
          <a:prstGeom prst="rect">
            <a:avLst/>
          </a:prstGeom>
          <a:noFill/>
        </p:spPr>
      </p:pic>
      <p:pic>
        <p:nvPicPr>
          <p:cNvPr id="3181" name="Picture 109" descr="season_2"/>
          <p:cNvPicPr>
            <a:picLocks noChangeAspect="1" noChangeArrowheads="1"/>
          </p:cNvPicPr>
          <p:nvPr/>
        </p:nvPicPr>
        <p:blipFill>
          <a:blip r:embed="rId5" cstate="print"/>
          <a:srcRect l="53087" t="15094" r="12962" b="45284"/>
          <a:stretch>
            <a:fillRect/>
          </a:stretch>
        </p:blipFill>
        <p:spPr bwMode="gray">
          <a:xfrm>
            <a:off x="5410200" y="1981200"/>
            <a:ext cx="466725" cy="527050"/>
          </a:xfrm>
          <a:prstGeom prst="rect">
            <a:avLst/>
          </a:prstGeom>
          <a:noFill/>
        </p:spPr>
      </p:pic>
      <p:pic>
        <p:nvPicPr>
          <p:cNvPr id="3182" name="Picture 110" descr="season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gray">
          <a:xfrm rot="6166136">
            <a:off x="2370137" y="2963863"/>
            <a:ext cx="1508125" cy="1676400"/>
          </a:xfrm>
          <a:prstGeom prst="rect">
            <a:avLst/>
          </a:prstGeom>
          <a:noFill/>
        </p:spPr>
      </p:pic>
      <p:pic>
        <p:nvPicPr>
          <p:cNvPr id="3183" name="Picture 111" descr="season_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gray">
          <a:xfrm rot="16913090">
            <a:off x="1125538" y="1465262"/>
            <a:ext cx="1055688" cy="1173163"/>
          </a:xfrm>
          <a:prstGeom prst="rect">
            <a:avLst/>
          </a:prstGeom>
          <a:noFill/>
        </p:spPr>
      </p:pic>
      <p:pic>
        <p:nvPicPr>
          <p:cNvPr id="3184" name="Picture 112" descr="season_2"/>
          <p:cNvPicPr>
            <a:picLocks noChangeAspect="1" noChangeArrowheads="1"/>
          </p:cNvPicPr>
          <p:nvPr/>
        </p:nvPicPr>
        <p:blipFill>
          <a:blip r:embed="rId5" cstate="print"/>
          <a:srcRect l="53087" t="15094" r="12962" b="45284"/>
          <a:stretch>
            <a:fillRect/>
          </a:stretch>
        </p:blipFill>
        <p:spPr bwMode="gray">
          <a:xfrm>
            <a:off x="3352800" y="2133600"/>
            <a:ext cx="466725" cy="527050"/>
          </a:xfrm>
          <a:prstGeom prst="rect">
            <a:avLst/>
          </a:prstGeom>
          <a:noFill/>
        </p:spPr>
      </p:pic>
      <p:pic>
        <p:nvPicPr>
          <p:cNvPr id="3185" name="Picture 113" descr="season_2"/>
          <p:cNvPicPr>
            <a:picLocks noChangeAspect="1" noChangeArrowheads="1"/>
          </p:cNvPicPr>
          <p:nvPr/>
        </p:nvPicPr>
        <p:blipFill>
          <a:blip r:embed="rId8" cstate="print"/>
          <a:srcRect l="53087" t="15094" r="12962" b="45284"/>
          <a:stretch>
            <a:fillRect/>
          </a:stretch>
        </p:blipFill>
        <p:spPr bwMode="gray">
          <a:xfrm>
            <a:off x="3200400" y="2057400"/>
            <a:ext cx="203200" cy="228600"/>
          </a:xfrm>
          <a:prstGeom prst="rect">
            <a:avLst/>
          </a:prstGeom>
          <a:noFill/>
        </p:spPr>
      </p:pic>
      <p:sp>
        <p:nvSpPr>
          <p:cNvPr id="3187" name="Rectangle 115"/>
          <p:cNvSpPr>
            <a:spLocks noGrp="1" noChangeArrowheads="1"/>
          </p:cNvSpPr>
          <p:nvPr>
            <p:ph type="dt" sz="quarter" idx="2"/>
          </p:nvPr>
        </p:nvSpPr>
        <p:spPr bwMode="gray">
          <a:xfrm>
            <a:off x="457200" y="6245225"/>
            <a:ext cx="2133600" cy="47625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188" name="Rectangle 116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189" name="Rectangle 117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F9B484EE-6A18-403E-B4D5-24D37FE0EEC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194" name="Picture 122" descr="0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gray">
          <a:xfrm rot="546194">
            <a:off x="7245350" y="4913313"/>
            <a:ext cx="1284288" cy="682625"/>
          </a:xfrm>
          <a:prstGeom prst="rect">
            <a:avLst/>
          </a:prstGeom>
          <a:noFill/>
        </p:spPr>
      </p:pic>
      <p:pic>
        <p:nvPicPr>
          <p:cNvPr id="3195" name="Picture 123" descr="0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gray">
          <a:xfrm rot="546194">
            <a:off x="8164513" y="4841875"/>
            <a:ext cx="823912" cy="438150"/>
          </a:xfrm>
          <a:prstGeom prst="rect">
            <a:avLst/>
          </a:prstGeom>
          <a:noFill/>
        </p:spPr>
      </p:pic>
      <p:pic>
        <p:nvPicPr>
          <p:cNvPr id="3198" name="Picture 126" descr="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gray">
          <a:xfrm rot="702076">
            <a:off x="5334000" y="4343400"/>
            <a:ext cx="990600" cy="806450"/>
          </a:xfrm>
          <a:prstGeom prst="rect">
            <a:avLst/>
          </a:prstGeom>
          <a:noFill/>
        </p:spPr>
      </p:pic>
      <p:pic>
        <p:nvPicPr>
          <p:cNvPr id="3197" name="Picture 125" descr="0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gray">
          <a:xfrm rot="702076">
            <a:off x="6046788" y="3609975"/>
            <a:ext cx="1725612" cy="1404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A6629-AD17-4DA2-93B6-D3948650F8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5943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5943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A47D8-BA65-412B-BCB9-2C17D19242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61722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295400"/>
            <a:ext cx="7924800" cy="5029200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28600" y="6537325"/>
            <a:ext cx="2667000" cy="32067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00" y="6477000"/>
            <a:ext cx="2895600" cy="2984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657600" y="6542088"/>
            <a:ext cx="2133600" cy="292100"/>
          </a:xfrm>
        </p:spPr>
        <p:txBody>
          <a:bodyPr/>
          <a:lstStyle>
            <a:lvl1pPr>
              <a:defRPr/>
            </a:lvl1pPr>
          </a:lstStyle>
          <a:p>
            <a:fld id="{03241EAB-B6A3-4014-A2E2-516509AA42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53FE1-4400-4DC7-AFFE-8C6C28AC38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0C018-BEB6-4881-BAB6-DB20572CC8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E43F0-0214-454A-9C4A-7099A63D57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59995-CCCE-4E7E-AF6F-562808095C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46EE6-E1FE-4007-9945-339A78DB50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EC690-6DE4-49A8-844E-3FD30269AC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18B99-0EC0-4923-8CF8-D8DC00CA15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F1AC2-71FB-43CD-8721-BC648ED099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ltGray">
          <a:xfrm>
            <a:off x="228600" y="6537325"/>
            <a:ext cx="26670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3300"/>
                </a:solidFill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ltGray">
          <a:xfrm>
            <a:off x="6096000" y="6477000"/>
            <a:ext cx="28956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ltGray">
          <a:xfrm>
            <a:off x="3657600" y="6542088"/>
            <a:ext cx="21336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3300"/>
                </a:solidFill>
              </a:defRPr>
            </a:lvl1pPr>
          </a:lstStyle>
          <a:p>
            <a:fld id="{16C4D432-8674-4E70-A12E-4493FE91CD3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ltGray">
          <a:xfrm>
            <a:off x="685800" y="1295400"/>
            <a:ext cx="7924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81000"/>
            <a:ext cx="6172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grpSp>
        <p:nvGrpSpPr>
          <p:cNvPr id="1118" name="Group 94"/>
          <p:cNvGrpSpPr>
            <a:grpSpLocks/>
          </p:cNvGrpSpPr>
          <p:nvPr/>
        </p:nvGrpSpPr>
        <p:grpSpPr bwMode="auto">
          <a:xfrm>
            <a:off x="1420813" y="122238"/>
            <a:ext cx="1627187" cy="1554162"/>
            <a:chOff x="4591" y="0"/>
            <a:chExt cx="1025" cy="979"/>
          </a:xfrm>
        </p:grpSpPr>
        <p:pic>
          <p:nvPicPr>
            <p:cNvPr id="1111" name="Picture 87" descr="season_2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53087" t="15094" r="12962" b="45284"/>
            <a:stretch>
              <a:fillRect/>
            </a:stretch>
          </p:blipFill>
          <p:spPr bwMode="ltGray">
            <a:xfrm>
              <a:off x="4591" y="0"/>
              <a:ext cx="595" cy="672"/>
            </a:xfrm>
            <a:prstGeom prst="rect">
              <a:avLst/>
            </a:prstGeom>
            <a:noFill/>
          </p:spPr>
        </p:pic>
        <p:pic>
          <p:nvPicPr>
            <p:cNvPr id="1112" name="Picture 88" descr="season_2"/>
            <p:cNvPicPr>
              <a:picLocks noChangeAspect="1" noChangeArrowheads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ltGray">
            <a:xfrm rot="6166136">
              <a:off x="4886" y="250"/>
              <a:ext cx="691" cy="768"/>
            </a:xfrm>
            <a:prstGeom prst="rect">
              <a:avLst/>
            </a:prstGeom>
            <a:noFill/>
          </p:spPr>
        </p:pic>
      </p:grpSp>
      <p:pic>
        <p:nvPicPr>
          <p:cNvPr id="1113" name="Picture 89" descr="season_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ltGray">
          <a:xfrm rot="-1347834">
            <a:off x="304800" y="533400"/>
            <a:ext cx="1096963" cy="1219200"/>
          </a:xfrm>
          <a:prstGeom prst="rect">
            <a:avLst/>
          </a:prstGeom>
          <a:noFill/>
        </p:spPr>
      </p:pic>
      <p:pic>
        <p:nvPicPr>
          <p:cNvPr id="1115" name="Picture 91" descr="0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ltGray">
          <a:xfrm rot="-1136921">
            <a:off x="7743825" y="439738"/>
            <a:ext cx="839788" cy="447675"/>
          </a:xfrm>
          <a:prstGeom prst="rect">
            <a:avLst/>
          </a:prstGeom>
          <a:noFill/>
        </p:spPr>
      </p:pic>
      <p:pic>
        <p:nvPicPr>
          <p:cNvPr id="1116" name="Picture 92" descr="0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ltGray">
          <a:xfrm rot="-1136921">
            <a:off x="8378825" y="171450"/>
            <a:ext cx="539750" cy="287338"/>
          </a:xfrm>
          <a:prstGeom prst="rect">
            <a:avLst/>
          </a:prstGeom>
          <a:noFill/>
        </p:spPr>
      </p:pic>
      <p:pic>
        <p:nvPicPr>
          <p:cNvPr id="1120" name="Picture 96" descr="0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ltGray">
          <a:xfrm rot="-155822">
            <a:off x="6477000" y="722313"/>
            <a:ext cx="609600" cy="496887"/>
          </a:xfrm>
          <a:prstGeom prst="rect">
            <a:avLst/>
          </a:prstGeom>
          <a:noFill/>
        </p:spPr>
      </p:pic>
      <p:pic>
        <p:nvPicPr>
          <p:cNvPr id="1119" name="Picture 95" descr="0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ltGray">
          <a:xfrm rot="-486690">
            <a:off x="6858000" y="130175"/>
            <a:ext cx="963613" cy="7842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Microsoft_PowerPoint1.sldx"/><Relationship Id="rId5" Type="http://schemas.openxmlformats.org/officeDocument/2006/relationships/oleObject" Target="../embeddings/oleObject1.bin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D:\Фильмы\0aaaa\NOVEMBER1\Wallpapers Ocean Life\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white">
          <a:xfrm>
            <a:off x="2152082" y="353777"/>
            <a:ext cx="56498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Calibri" pitchFamily="34" charset="0"/>
              </a:rPr>
              <a:t>Проект коррекционно-образовательной деятельности</a:t>
            </a:r>
          </a:p>
          <a:p>
            <a:pPr algn="r"/>
            <a:r>
              <a:rPr lang="ru-RU" b="1" dirty="0" smtClean="0">
                <a:solidFill>
                  <a:srgbClr val="0000FF"/>
                </a:solidFill>
                <a:latin typeface="Calibri" pitchFamily="34" charset="0"/>
              </a:rPr>
              <a:t>по формированию связной речи</a:t>
            </a:r>
            <a:endParaRPr 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1071538" y="4572008"/>
            <a:ext cx="6705600" cy="1066800"/>
          </a:xfrm>
        </p:spPr>
        <p:txBody>
          <a:bodyPr/>
          <a:lstStyle/>
          <a:p>
            <a:r>
              <a:rPr lang="ru-RU" sz="6500" dirty="0" smtClean="0">
                <a:solidFill>
                  <a:srgbClr val="2F0BE3"/>
                </a:solidFill>
                <a:latin typeface="Arial" charset="0"/>
              </a:rPr>
              <a:t>ПОДВОДНОЕ ЦАРСТВО</a:t>
            </a:r>
            <a:endParaRPr lang="en-US" sz="6500" dirty="0">
              <a:solidFill>
                <a:srgbClr val="2F0BE3"/>
              </a:solidFill>
              <a:latin typeface="Arial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95536" y="6111875"/>
            <a:ext cx="8496944" cy="365125"/>
          </a:xfrm>
          <a:effectLst/>
        </p:spPr>
        <p:txBody>
          <a:bodyPr/>
          <a:lstStyle/>
          <a:p>
            <a:r>
              <a:rPr lang="ru-RU" b="1" dirty="0" err="1" smtClean="0">
                <a:solidFill>
                  <a:srgbClr val="0000FF"/>
                </a:solidFill>
                <a:latin typeface="Calibri" pitchFamily="34" charset="0"/>
              </a:rPr>
              <a:t>Грудиева</a:t>
            </a:r>
            <a:r>
              <a:rPr lang="ru-RU" b="1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rgbClr val="0000FF"/>
                </a:solidFill>
                <a:latin typeface="Calibri" pitchFamily="34" charset="0"/>
              </a:rPr>
              <a:t>О.В.,учитель</a:t>
            </a:r>
            <a:r>
              <a:rPr lang="ru-RU" b="1" dirty="0" smtClean="0">
                <a:solidFill>
                  <a:srgbClr val="0000FF"/>
                </a:solidFill>
                <a:latin typeface="Calibri" pitchFamily="34" charset="0"/>
              </a:rPr>
              <a:t>-логопед  </a:t>
            </a:r>
            <a:r>
              <a:rPr lang="ru-RU" b="1" dirty="0" smtClean="0">
                <a:solidFill>
                  <a:srgbClr val="0000FF"/>
                </a:solidFill>
                <a:latin typeface="Calibri" pitchFamily="34" charset="0"/>
              </a:rPr>
              <a:t>МАДОУ №5 АЛЕНЬКИЙ ЦВЕТОЧЕК</a:t>
            </a:r>
            <a:endParaRPr lang="ru-RU" b="1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90" name="Rectangle 4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F0BE3"/>
                </a:solidFill>
              </a:rPr>
              <a:t>Летучая рыба</a:t>
            </a:r>
            <a:endParaRPr lang="en-US" dirty="0">
              <a:solidFill>
                <a:srgbClr val="2F0BE3"/>
              </a:solidFill>
            </a:endParaRPr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428596" y="1000108"/>
            <a:ext cx="6215106" cy="586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Подвижное упражнение для развития координации речи с движением и развития общей моторики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641534" y="1652933"/>
            <a:ext cx="79003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«Я летучая, прыгучая, улетела бы за тучу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я,да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соскучилась бы вскоре – до того люблю я море»</a:t>
            </a:r>
          </a:p>
        </p:txBody>
      </p:sp>
      <p:pic>
        <p:nvPicPr>
          <p:cNvPr id="11269" name="Picture 5" descr="D:\ОЛЬГА\ПРЕЗЕНТАЦИЯ ПОДВОДНОЕ ЦАРСТВО\ФОТО\DSCN4574.JPG"/>
          <p:cNvPicPr>
            <a:picLocks noChangeAspect="1" noChangeArrowheads="1"/>
          </p:cNvPicPr>
          <p:nvPr/>
        </p:nvPicPr>
        <p:blipFill>
          <a:blip r:embed="rId2" cstate="print"/>
          <a:srcRect l="20110" t="21141" r="2542" b="2542"/>
          <a:stretch>
            <a:fillRect/>
          </a:stretch>
        </p:blipFill>
        <p:spPr bwMode="auto">
          <a:xfrm>
            <a:off x="4714876" y="2786058"/>
            <a:ext cx="3958051" cy="2928958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270" name="Picture 6" descr="D:\ОЛЬГА\ПРЕЗЕНТАЦИЯ ПОДВОДНОЕ ЦАРСТВО\ФОТО\DSCN45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404" y="2786058"/>
            <a:ext cx="3905275" cy="2928958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Прямоугольник 10"/>
          <p:cNvSpPr/>
          <p:nvPr/>
        </p:nvSpPr>
        <p:spPr>
          <a:xfrm>
            <a:off x="1928794" y="6000768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для игры используется </a:t>
            </a:r>
            <a:r>
              <a:rPr lang="ru-RU" b="1" dirty="0" err="1" smtClean="0">
                <a:solidFill>
                  <a:srgbClr val="000099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варежковая</a:t>
            </a:r>
            <a:r>
              <a:rPr lang="ru-RU" b="1" dirty="0" smtClean="0">
                <a:solidFill>
                  <a:srgbClr val="000099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кукла-«рыбка»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 l="12122" t="3316" r="9948" b="3831"/>
          <a:stretch>
            <a:fillRect/>
          </a:stretch>
        </p:blipFill>
        <p:spPr bwMode="auto">
          <a:xfrm flipH="1">
            <a:off x="3387458" y="2143116"/>
            <a:ext cx="254186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08590" name="Rectangle 4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Скажи наоборот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500034" y="928670"/>
            <a:ext cx="6215106" cy="83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Коррекционно-образовательное упражнение                       для </a:t>
            </a: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</a:rPr>
              <a:t>пополнения экспрессивного словаря словами-антонимами и  развития вкусовой чувствительности      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0243" name="Picture 3" descr="D:\ОЛЬГА\ПРЕЗЕНТАЦИЯ ПОДВОДНОЕ ЦАРСТВО\картинки\bol-su-tuketin-large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4348" y="2071678"/>
            <a:ext cx="2757459" cy="4214842"/>
          </a:xfrm>
          <a:prstGeom prst="roundRect">
            <a:avLst/>
          </a:prstGeom>
          <a:noFill/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929322" y="2000240"/>
            <a:ext cx="2801943" cy="4233810"/>
          </a:xfrm>
          <a:prstGeom prst="round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90" name="Rectangle 4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F0BE3"/>
                </a:solidFill>
              </a:rPr>
              <a:t>Собери слово</a:t>
            </a:r>
            <a:endParaRPr lang="en-US" dirty="0">
              <a:solidFill>
                <a:srgbClr val="2F0BE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0034" y="985169"/>
            <a:ext cx="6429420" cy="586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Образовательное упражнение на развитие навыков звукового и слогового анализа и синтеза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r="6122"/>
          <a:stretch>
            <a:fillRect/>
          </a:stretch>
        </p:blipFill>
        <p:spPr bwMode="auto">
          <a:xfrm>
            <a:off x="4857752" y="2928934"/>
            <a:ext cx="3786214" cy="288081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952229"/>
            <a:ext cx="3786214" cy="28575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232" name="Группа 231"/>
          <p:cNvGrpSpPr/>
          <p:nvPr/>
        </p:nvGrpSpPr>
        <p:grpSpPr>
          <a:xfrm>
            <a:off x="500034" y="1643050"/>
            <a:ext cx="939800" cy="1065213"/>
            <a:chOff x="500034" y="1857364"/>
            <a:chExt cx="939800" cy="1065213"/>
          </a:xfrm>
        </p:grpSpPr>
        <p:grpSp>
          <p:nvGrpSpPr>
            <p:cNvPr id="151" name="Group 34"/>
            <p:cNvGrpSpPr>
              <a:grpSpLocks/>
            </p:cNvGrpSpPr>
            <p:nvPr/>
          </p:nvGrpSpPr>
          <p:grpSpPr bwMode="auto">
            <a:xfrm>
              <a:off x="500034" y="1928802"/>
              <a:ext cx="939800" cy="993775"/>
              <a:chOff x="647" y="2562"/>
              <a:chExt cx="1210" cy="1278"/>
            </a:xfrm>
          </p:grpSpPr>
          <p:pic>
            <p:nvPicPr>
              <p:cNvPr id="152" name="Picture 35" descr="light_shadow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78000" contrast="-78000"/>
              </a:blip>
              <a:srcRect/>
              <a:stretch>
                <a:fillRect/>
              </a:stretch>
            </p:blipFill>
            <p:spPr bwMode="ltGray">
              <a:xfrm>
                <a:off x="762" y="3564"/>
                <a:ext cx="996" cy="276"/>
              </a:xfrm>
              <a:prstGeom prst="rect">
                <a:avLst/>
              </a:prstGeom>
              <a:noFill/>
            </p:spPr>
          </p:pic>
          <p:pic>
            <p:nvPicPr>
              <p:cNvPr id="153" name="Picture 36" descr="circuler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ltGray">
              <a:xfrm>
                <a:off x="647" y="2562"/>
                <a:ext cx="1210" cy="1178"/>
              </a:xfrm>
              <a:prstGeom prst="rect">
                <a:avLst/>
              </a:prstGeom>
              <a:noFill/>
            </p:spPr>
          </p:pic>
          <p:sp>
            <p:nvSpPr>
              <p:cNvPr id="154" name="Oval 37"/>
              <p:cNvSpPr>
                <a:spLocks noChangeArrowheads="1"/>
              </p:cNvSpPr>
              <p:nvPr/>
            </p:nvSpPr>
            <p:spPr bwMode="ltGray">
              <a:xfrm>
                <a:off x="647" y="2562"/>
                <a:ext cx="1202" cy="1182"/>
              </a:xfrm>
              <a:prstGeom prst="ellipse">
                <a:avLst/>
              </a:prstGeom>
              <a:solidFill>
                <a:schemeClr val="accent1">
                  <a:alpha val="55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5" name="Freeform 38"/>
              <p:cNvSpPr>
                <a:spLocks/>
              </p:cNvSpPr>
              <p:nvPr/>
            </p:nvSpPr>
            <p:spPr bwMode="ltGray">
              <a:xfrm>
                <a:off x="771" y="2586"/>
                <a:ext cx="945" cy="409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2" name="Прямоугольник 171"/>
            <p:cNvSpPr/>
            <p:nvPr/>
          </p:nvSpPr>
          <p:spPr>
            <a:xfrm>
              <a:off x="668375" y="1857364"/>
              <a:ext cx="617477" cy="101566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ru-RU" sz="6000" b="1" dirty="0" smtClean="0">
                  <a:solidFill>
                    <a:srgbClr val="2F0BE3"/>
                  </a:solidFill>
                  <a:latin typeface="Calibri" pitchFamily="34" charset="0"/>
                </a:rPr>
                <a:t>К</a:t>
              </a:r>
              <a:endParaRPr lang="ru-RU" sz="6000" dirty="0">
                <a:solidFill>
                  <a:srgbClr val="2F0BE3"/>
                </a:solidFill>
                <a:latin typeface="Calibri" pitchFamily="34" charset="0"/>
              </a:endParaRP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642910" y="1857364"/>
              <a:ext cx="617477" cy="101566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ru-RU" sz="6000" b="1" dirty="0" smtClean="0">
                  <a:solidFill>
                    <a:srgbClr val="2F0BE3"/>
                  </a:solidFill>
                  <a:latin typeface="Calibri" pitchFamily="34" charset="0"/>
                </a:rPr>
                <a:t>К</a:t>
              </a:r>
              <a:endParaRPr lang="ru-RU" sz="6000" dirty="0">
                <a:solidFill>
                  <a:srgbClr val="2F0BE3"/>
                </a:solidFill>
                <a:latin typeface="Calibri" pitchFamily="34" charset="0"/>
              </a:endParaRPr>
            </a:p>
          </p:txBody>
        </p:sp>
      </p:grpSp>
      <p:grpSp>
        <p:nvGrpSpPr>
          <p:cNvPr id="178" name="Группа 177"/>
          <p:cNvGrpSpPr/>
          <p:nvPr/>
        </p:nvGrpSpPr>
        <p:grpSpPr>
          <a:xfrm>
            <a:off x="1489060" y="1643050"/>
            <a:ext cx="939800" cy="1065213"/>
            <a:chOff x="1489060" y="1857364"/>
            <a:chExt cx="939800" cy="1065213"/>
          </a:xfrm>
        </p:grpSpPr>
        <p:grpSp>
          <p:nvGrpSpPr>
            <p:cNvPr id="156" name="Group 34"/>
            <p:cNvGrpSpPr>
              <a:grpSpLocks/>
            </p:cNvGrpSpPr>
            <p:nvPr/>
          </p:nvGrpSpPr>
          <p:grpSpPr bwMode="auto">
            <a:xfrm>
              <a:off x="1489060" y="1928802"/>
              <a:ext cx="939800" cy="993775"/>
              <a:chOff x="647" y="2562"/>
              <a:chExt cx="1210" cy="1278"/>
            </a:xfrm>
          </p:grpSpPr>
          <p:pic>
            <p:nvPicPr>
              <p:cNvPr id="157" name="Picture 35" descr="light_shadow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78000" contrast="-78000"/>
              </a:blip>
              <a:srcRect/>
              <a:stretch>
                <a:fillRect/>
              </a:stretch>
            </p:blipFill>
            <p:spPr bwMode="ltGray">
              <a:xfrm>
                <a:off x="762" y="3564"/>
                <a:ext cx="996" cy="276"/>
              </a:xfrm>
              <a:prstGeom prst="rect">
                <a:avLst/>
              </a:prstGeom>
              <a:noFill/>
            </p:spPr>
          </p:pic>
          <p:pic>
            <p:nvPicPr>
              <p:cNvPr id="158" name="Picture 36" descr="circuler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ltGray">
              <a:xfrm>
                <a:off x="647" y="2562"/>
                <a:ext cx="1210" cy="1178"/>
              </a:xfrm>
              <a:prstGeom prst="rect">
                <a:avLst/>
              </a:prstGeom>
              <a:noFill/>
            </p:spPr>
          </p:pic>
          <p:sp>
            <p:nvSpPr>
              <p:cNvPr id="159" name="Oval 37"/>
              <p:cNvSpPr>
                <a:spLocks noChangeArrowheads="1"/>
              </p:cNvSpPr>
              <p:nvPr/>
            </p:nvSpPr>
            <p:spPr bwMode="ltGray">
              <a:xfrm>
                <a:off x="647" y="2562"/>
                <a:ext cx="1202" cy="1182"/>
              </a:xfrm>
              <a:prstGeom prst="ellipse">
                <a:avLst/>
              </a:prstGeom>
              <a:solidFill>
                <a:schemeClr val="accent1">
                  <a:alpha val="55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0" name="Freeform 38"/>
              <p:cNvSpPr>
                <a:spLocks/>
              </p:cNvSpPr>
              <p:nvPr/>
            </p:nvSpPr>
            <p:spPr bwMode="ltGray">
              <a:xfrm>
                <a:off x="771" y="2586"/>
                <a:ext cx="945" cy="409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4" name="Прямоугольник 173"/>
            <p:cNvSpPr/>
            <p:nvPr/>
          </p:nvSpPr>
          <p:spPr>
            <a:xfrm>
              <a:off x="1643042" y="1857364"/>
              <a:ext cx="617477" cy="101566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ru-RU" sz="6000" b="1" dirty="0" smtClean="0">
                  <a:solidFill>
                    <a:srgbClr val="2F0BE3"/>
                  </a:solidFill>
                  <a:latin typeface="Calibri" pitchFamily="34" charset="0"/>
                </a:rPr>
                <a:t>А</a:t>
              </a:r>
              <a:endParaRPr lang="ru-RU" sz="6000" dirty="0">
                <a:solidFill>
                  <a:srgbClr val="2F0BE3"/>
                </a:solidFill>
                <a:latin typeface="Calibri" pitchFamily="34" charset="0"/>
              </a:endParaRPr>
            </a:p>
          </p:txBody>
        </p:sp>
      </p:grpSp>
      <p:grpSp>
        <p:nvGrpSpPr>
          <p:cNvPr id="179" name="Группа 178"/>
          <p:cNvGrpSpPr/>
          <p:nvPr/>
        </p:nvGrpSpPr>
        <p:grpSpPr>
          <a:xfrm>
            <a:off x="2489192" y="1643050"/>
            <a:ext cx="939800" cy="1071570"/>
            <a:chOff x="2489192" y="1857364"/>
            <a:chExt cx="939800" cy="1071570"/>
          </a:xfrm>
        </p:grpSpPr>
        <p:grpSp>
          <p:nvGrpSpPr>
            <p:cNvPr id="161" name="Group 34"/>
            <p:cNvGrpSpPr>
              <a:grpSpLocks/>
            </p:cNvGrpSpPr>
            <p:nvPr/>
          </p:nvGrpSpPr>
          <p:grpSpPr bwMode="auto">
            <a:xfrm>
              <a:off x="2489192" y="1935159"/>
              <a:ext cx="939800" cy="993775"/>
              <a:chOff x="647" y="2562"/>
              <a:chExt cx="1210" cy="1278"/>
            </a:xfrm>
          </p:grpSpPr>
          <p:pic>
            <p:nvPicPr>
              <p:cNvPr id="162" name="Picture 35" descr="light_shadow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78000" contrast="-78000"/>
              </a:blip>
              <a:srcRect/>
              <a:stretch>
                <a:fillRect/>
              </a:stretch>
            </p:blipFill>
            <p:spPr bwMode="ltGray">
              <a:xfrm>
                <a:off x="762" y="3564"/>
                <a:ext cx="996" cy="276"/>
              </a:xfrm>
              <a:prstGeom prst="rect">
                <a:avLst/>
              </a:prstGeom>
              <a:noFill/>
            </p:spPr>
          </p:pic>
          <p:pic>
            <p:nvPicPr>
              <p:cNvPr id="163" name="Picture 36" descr="circuler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ltGray">
              <a:xfrm>
                <a:off x="647" y="2562"/>
                <a:ext cx="1210" cy="1178"/>
              </a:xfrm>
              <a:prstGeom prst="rect">
                <a:avLst/>
              </a:prstGeom>
              <a:noFill/>
            </p:spPr>
          </p:pic>
          <p:sp>
            <p:nvSpPr>
              <p:cNvPr id="164" name="Oval 37"/>
              <p:cNvSpPr>
                <a:spLocks noChangeArrowheads="1"/>
              </p:cNvSpPr>
              <p:nvPr/>
            </p:nvSpPr>
            <p:spPr bwMode="ltGray">
              <a:xfrm>
                <a:off x="647" y="2562"/>
                <a:ext cx="1202" cy="1182"/>
              </a:xfrm>
              <a:prstGeom prst="ellipse">
                <a:avLst/>
              </a:prstGeom>
              <a:solidFill>
                <a:schemeClr val="accent1">
                  <a:alpha val="55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5" name="Freeform 38"/>
              <p:cNvSpPr>
                <a:spLocks/>
              </p:cNvSpPr>
              <p:nvPr/>
            </p:nvSpPr>
            <p:spPr bwMode="ltGray">
              <a:xfrm>
                <a:off x="771" y="2586"/>
                <a:ext cx="945" cy="409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5" name="Прямоугольник 174"/>
            <p:cNvSpPr/>
            <p:nvPr/>
          </p:nvSpPr>
          <p:spPr>
            <a:xfrm>
              <a:off x="2668639" y="1857364"/>
              <a:ext cx="617477" cy="101566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ru-RU" sz="6000" b="1" dirty="0" smtClean="0">
                  <a:solidFill>
                    <a:srgbClr val="2F0BE3"/>
                  </a:solidFill>
                  <a:latin typeface="Calibri" pitchFamily="34" charset="0"/>
                </a:rPr>
                <a:t>Р</a:t>
              </a:r>
              <a:endParaRPr lang="ru-RU" sz="6000" b="1" dirty="0">
                <a:solidFill>
                  <a:srgbClr val="2F0BE3"/>
                </a:solidFill>
                <a:latin typeface="Calibri" pitchFamily="34" charset="0"/>
              </a:endParaRPr>
            </a:p>
          </p:txBody>
        </p:sp>
      </p:grpSp>
      <p:grpSp>
        <p:nvGrpSpPr>
          <p:cNvPr id="180" name="Группа 179"/>
          <p:cNvGrpSpPr/>
          <p:nvPr/>
        </p:nvGrpSpPr>
        <p:grpSpPr>
          <a:xfrm>
            <a:off x="3500430" y="1643050"/>
            <a:ext cx="939800" cy="1071570"/>
            <a:chOff x="3500430" y="1857364"/>
            <a:chExt cx="939800" cy="1071570"/>
          </a:xfrm>
        </p:grpSpPr>
        <p:grpSp>
          <p:nvGrpSpPr>
            <p:cNvPr id="166" name="Group 34"/>
            <p:cNvGrpSpPr>
              <a:grpSpLocks/>
            </p:cNvGrpSpPr>
            <p:nvPr/>
          </p:nvGrpSpPr>
          <p:grpSpPr bwMode="auto">
            <a:xfrm>
              <a:off x="3500430" y="1935159"/>
              <a:ext cx="939800" cy="993775"/>
              <a:chOff x="647" y="2562"/>
              <a:chExt cx="1210" cy="1278"/>
            </a:xfrm>
          </p:grpSpPr>
          <p:pic>
            <p:nvPicPr>
              <p:cNvPr id="167" name="Picture 35" descr="light_shadow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78000" contrast="-78000"/>
              </a:blip>
              <a:srcRect/>
              <a:stretch>
                <a:fillRect/>
              </a:stretch>
            </p:blipFill>
            <p:spPr bwMode="ltGray">
              <a:xfrm>
                <a:off x="762" y="3564"/>
                <a:ext cx="996" cy="276"/>
              </a:xfrm>
              <a:prstGeom prst="rect">
                <a:avLst/>
              </a:prstGeom>
              <a:noFill/>
            </p:spPr>
          </p:pic>
          <p:pic>
            <p:nvPicPr>
              <p:cNvPr id="168" name="Picture 36" descr="circuler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ltGray">
              <a:xfrm>
                <a:off x="647" y="2562"/>
                <a:ext cx="1210" cy="1178"/>
              </a:xfrm>
              <a:prstGeom prst="rect">
                <a:avLst/>
              </a:prstGeom>
              <a:noFill/>
            </p:spPr>
          </p:pic>
          <p:sp>
            <p:nvSpPr>
              <p:cNvPr id="169" name="Oval 37"/>
              <p:cNvSpPr>
                <a:spLocks noChangeArrowheads="1"/>
              </p:cNvSpPr>
              <p:nvPr/>
            </p:nvSpPr>
            <p:spPr bwMode="ltGray">
              <a:xfrm>
                <a:off x="647" y="2562"/>
                <a:ext cx="1202" cy="1182"/>
              </a:xfrm>
              <a:prstGeom prst="ellipse">
                <a:avLst/>
              </a:prstGeom>
              <a:solidFill>
                <a:schemeClr val="accent1">
                  <a:alpha val="55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0" name="Freeform 38"/>
              <p:cNvSpPr>
                <a:spLocks/>
              </p:cNvSpPr>
              <p:nvPr/>
            </p:nvSpPr>
            <p:spPr bwMode="ltGray">
              <a:xfrm>
                <a:off x="771" y="2586"/>
                <a:ext cx="945" cy="409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6" name="Прямоугольник 175"/>
            <p:cNvSpPr/>
            <p:nvPr/>
          </p:nvSpPr>
          <p:spPr>
            <a:xfrm>
              <a:off x="3643306" y="1857364"/>
              <a:ext cx="617477" cy="101566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ru-RU" sz="6000" b="1" dirty="0" smtClean="0">
                  <a:solidFill>
                    <a:srgbClr val="2F0BE3"/>
                  </a:solidFill>
                  <a:latin typeface="Calibri" pitchFamily="34" charset="0"/>
                </a:rPr>
                <a:t>П</a:t>
              </a:r>
              <a:endParaRPr lang="ru-RU" sz="6000" dirty="0">
                <a:solidFill>
                  <a:srgbClr val="2F0BE3"/>
                </a:solidFill>
                <a:latin typeface="Calibri" pitchFamily="34" charset="0"/>
              </a:endParaRPr>
            </a:p>
          </p:txBody>
        </p:sp>
      </p:grpSp>
      <p:grpSp>
        <p:nvGrpSpPr>
          <p:cNvPr id="233" name="Группа 232"/>
          <p:cNvGrpSpPr/>
          <p:nvPr/>
        </p:nvGrpSpPr>
        <p:grpSpPr>
          <a:xfrm>
            <a:off x="4714876" y="1643050"/>
            <a:ext cx="928694" cy="1071570"/>
            <a:chOff x="4714876" y="1857364"/>
            <a:chExt cx="928694" cy="1071570"/>
          </a:xfrm>
        </p:grpSpPr>
        <p:grpSp>
          <p:nvGrpSpPr>
            <p:cNvPr id="200" name="Group 11"/>
            <p:cNvGrpSpPr>
              <a:grpSpLocks/>
            </p:cNvGrpSpPr>
            <p:nvPr/>
          </p:nvGrpSpPr>
          <p:grpSpPr bwMode="auto">
            <a:xfrm>
              <a:off x="4714876" y="1928802"/>
              <a:ext cx="928694" cy="1000132"/>
              <a:chOff x="647" y="2562"/>
              <a:chExt cx="1210" cy="1278"/>
            </a:xfrm>
          </p:grpSpPr>
          <p:pic>
            <p:nvPicPr>
              <p:cNvPr id="201" name="Picture 12" descr="light_shadow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78000" contrast="-78000"/>
              </a:blip>
              <a:srcRect/>
              <a:stretch>
                <a:fillRect/>
              </a:stretch>
            </p:blipFill>
            <p:spPr bwMode="ltGray">
              <a:xfrm>
                <a:off x="762" y="3564"/>
                <a:ext cx="996" cy="276"/>
              </a:xfrm>
              <a:prstGeom prst="rect">
                <a:avLst/>
              </a:prstGeom>
              <a:noFill/>
            </p:spPr>
          </p:pic>
          <p:pic>
            <p:nvPicPr>
              <p:cNvPr id="202" name="Picture 13" descr="circuler_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ltGray">
              <a:xfrm>
                <a:off x="647" y="2562"/>
                <a:ext cx="1210" cy="1178"/>
              </a:xfrm>
              <a:prstGeom prst="rect">
                <a:avLst/>
              </a:prstGeom>
              <a:noFill/>
            </p:spPr>
          </p:pic>
          <p:sp>
            <p:nvSpPr>
              <p:cNvPr id="203" name="Oval 14"/>
              <p:cNvSpPr>
                <a:spLocks noChangeArrowheads="1"/>
              </p:cNvSpPr>
              <p:nvPr/>
            </p:nvSpPr>
            <p:spPr bwMode="ltGray">
              <a:xfrm>
                <a:off x="647" y="2562"/>
                <a:ext cx="1202" cy="1182"/>
              </a:xfrm>
              <a:prstGeom prst="ellipse">
                <a:avLst/>
              </a:prstGeom>
              <a:solidFill>
                <a:schemeClr val="folHlink">
                  <a:alpha val="55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" name="Freeform 15"/>
              <p:cNvSpPr>
                <a:spLocks/>
              </p:cNvSpPr>
              <p:nvPr/>
            </p:nvSpPr>
            <p:spPr bwMode="ltGray">
              <a:xfrm>
                <a:off x="771" y="2586"/>
                <a:ext cx="945" cy="409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27" name="Прямоугольник 226"/>
            <p:cNvSpPr/>
            <p:nvPr/>
          </p:nvSpPr>
          <p:spPr>
            <a:xfrm>
              <a:off x="4857752" y="1857364"/>
              <a:ext cx="617477" cy="101566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ru-RU" sz="6000" b="1" dirty="0" smtClean="0">
                  <a:solidFill>
                    <a:srgbClr val="C00000"/>
                  </a:solidFill>
                  <a:latin typeface="Calibri" pitchFamily="34" charset="0"/>
                </a:rPr>
                <a:t>К</a:t>
              </a:r>
              <a:endParaRPr lang="ru-RU" sz="60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34" name="Группа 233"/>
          <p:cNvGrpSpPr/>
          <p:nvPr/>
        </p:nvGrpSpPr>
        <p:grpSpPr>
          <a:xfrm>
            <a:off x="5715008" y="1643050"/>
            <a:ext cx="928694" cy="1071570"/>
            <a:chOff x="5715008" y="1857364"/>
            <a:chExt cx="928694" cy="1071570"/>
          </a:xfrm>
        </p:grpSpPr>
        <p:grpSp>
          <p:nvGrpSpPr>
            <p:cNvPr id="206" name="Group 11"/>
            <p:cNvGrpSpPr>
              <a:grpSpLocks/>
            </p:cNvGrpSpPr>
            <p:nvPr/>
          </p:nvGrpSpPr>
          <p:grpSpPr bwMode="auto">
            <a:xfrm>
              <a:off x="5715008" y="1928802"/>
              <a:ext cx="928694" cy="1000132"/>
              <a:chOff x="647" y="2562"/>
              <a:chExt cx="1210" cy="1278"/>
            </a:xfrm>
          </p:grpSpPr>
          <p:pic>
            <p:nvPicPr>
              <p:cNvPr id="207" name="Picture 12" descr="light_shadow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78000" contrast="-78000"/>
              </a:blip>
              <a:srcRect/>
              <a:stretch>
                <a:fillRect/>
              </a:stretch>
            </p:blipFill>
            <p:spPr bwMode="ltGray">
              <a:xfrm>
                <a:off x="762" y="3564"/>
                <a:ext cx="996" cy="276"/>
              </a:xfrm>
              <a:prstGeom prst="rect">
                <a:avLst/>
              </a:prstGeom>
              <a:noFill/>
            </p:spPr>
          </p:pic>
          <p:pic>
            <p:nvPicPr>
              <p:cNvPr id="208" name="Picture 13" descr="circuler_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ltGray">
              <a:xfrm>
                <a:off x="647" y="2562"/>
                <a:ext cx="1210" cy="1178"/>
              </a:xfrm>
              <a:prstGeom prst="rect">
                <a:avLst/>
              </a:prstGeom>
              <a:noFill/>
            </p:spPr>
          </p:pic>
          <p:sp>
            <p:nvSpPr>
              <p:cNvPr id="209" name="Oval 14"/>
              <p:cNvSpPr>
                <a:spLocks noChangeArrowheads="1"/>
              </p:cNvSpPr>
              <p:nvPr/>
            </p:nvSpPr>
            <p:spPr bwMode="ltGray">
              <a:xfrm>
                <a:off x="647" y="2562"/>
                <a:ext cx="1202" cy="1182"/>
              </a:xfrm>
              <a:prstGeom prst="ellipse">
                <a:avLst/>
              </a:prstGeom>
              <a:solidFill>
                <a:schemeClr val="folHlink">
                  <a:alpha val="55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" name="Freeform 15"/>
              <p:cNvSpPr>
                <a:spLocks/>
              </p:cNvSpPr>
              <p:nvPr/>
            </p:nvSpPr>
            <p:spPr bwMode="ltGray">
              <a:xfrm>
                <a:off x="771" y="2586"/>
                <a:ext cx="945" cy="409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29" name="Прямоугольник 228"/>
            <p:cNvSpPr/>
            <p:nvPr/>
          </p:nvSpPr>
          <p:spPr>
            <a:xfrm>
              <a:off x="5857884" y="1857364"/>
              <a:ext cx="617477" cy="101566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ru-RU" sz="6000" b="1" dirty="0" smtClean="0">
                  <a:solidFill>
                    <a:srgbClr val="C00000"/>
                  </a:solidFill>
                  <a:latin typeface="Calibri" pitchFamily="34" charset="0"/>
                </a:rPr>
                <a:t>Р</a:t>
              </a:r>
              <a:endParaRPr lang="ru-RU" sz="60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35" name="Группа 234"/>
          <p:cNvGrpSpPr/>
          <p:nvPr/>
        </p:nvGrpSpPr>
        <p:grpSpPr>
          <a:xfrm>
            <a:off x="6715140" y="1643050"/>
            <a:ext cx="928694" cy="1071570"/>
            <a:chOff x="6715140" y="1857364"/>
            <a:chExt cx="928694" cy="1071570"/>
          </a:xfrm>
        </p:grpSpPr>
        <p:grpSp>
          <p:nvGrpSpPr>
            <p:cNvPr id="211" name="Group 11"/>
            <p:cNvGrpSpPr>
              <a:grpSpLocks/>
            </p:cNvGrpSpPr>
            <p:nvPr/>
          </p:nvGrpSpPr>
          <p:grpSpPr bwMode="auto">
            <a:xfrm>
              <a:off x="6715140" y="1928802"/>
              <a:ext cx="928694" cy="1000132"/>
              <a:chOff x="647" y="2562"/>
              <a:chExt cx="1210" cy="1278"/>
            </a:xfrm>
          </p:grpSpPr>
          <p:pic>
            <p:nvPicPr>
              <p:cNvPr id="212" name="Picture 12" descr="light_shadow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78000" contrast="-78000"/>
              </a:blip>
              <a:srcRect/>
              <a:stretch>
                <a:fillRect/>
              </a:stretch>
            </p:blipFill>
            <p:spPr bwMode="ltGray">
              <a:xfrm>
                <a:off x="762" y="3564"/>
                <a:ext cx="996" cy="276"/>
              </a:xfrm>
              <a:prstGeom prst="rect">
                <a:avLst/>
              </a:prstGeom>
              <a:noFill/>
            </p:spPr>
          </p:pic>
          <p:pic>
            <p:nvPicPr>
              <p:cNvPr id="213" name="Picture 13" descr="circuler_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ltGray">
              <a:xfrm>
                <a:off x="647" y="2562"/>
                <a:ext cx="1210" cy="1178"/>
              </a:xfrm>
              <a:prstGeom prst="rect">
                <a:avLst/>
              </a:prstGeom>
              <a:noFill/>
            </p:spPr>
          </p:pic>
          <p:sp>
            <p:nvSpPr>
              <p:cNvPr id="214" name="Oval 14"/>
              <p:cNvSpPr>
                <a:spLocks noChangeArrowheads="1"/>
              </p:cNvSpPr>
              <p:nvPr/>
            </p:nvSpPr>
            <p:spPr bwMode="ltGray">
              <a:xfrm>
                <a:off x="647" y="2562"/>
                <a:ext cx="1202" cy="1182"/>
              </a:xfrm>
              <a:prstGeom prst="ellipse">
                <a:avLst/>
              </a:prstGeom>
              <a:solidFill>
                <a:schemeClr val="folHlink">
                  <a:alpha val="55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" name="Freeform 15"/>
              <p:cNvSpPr>
                <a:spLocks/>
              </p:cNvSpPr>
              <p:nvPr/>
            </p:nvSpPr>
            <p:spPr bwMode="ltGray">
              <a:xfrm>
                <a:off x="771" y="2586"/>
                <a:ext cx="945" cy="409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30" name="Прямоугольник 229"/>
            <p:cNvSpPr/>
            <p:nvPr/>
          </p:nvSpPr>
          <p:spPr>
            <a:xfrm>
              <a:off x="6858016" y="1857364"/>
              <a:ext cx="617477" cy="101566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ru-RU" sz="6000" b="1" dirty="0" smtClean="0">
                  <a:solidFill>
                    <a:srgbClr val="C00000"/>
                  </a:solidFill>
                  <a:latin typeface="Calibri" pitchFamily="34" charset="0"/>
                </a:rPr>
                <a:t>А</a:t>
              </a:r>
              <a:endParaRPr lang="ru-RU" sz="60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36" name="Группа 235"/>
          <p:cNvGrpSpPr/>
          <p:nvPr/>
        </p:nvGrpSpPr>
        <p:grpSpPr>
          <a:xfrm>
            <a:off x="7715272" y="1643050"/>
            <a:ext cx="928694" cy="1071570"/>
            <a:chOff x="7715272" y="1857364"/>
            <a:chExt cx="928694" cy="1071570"/>
          </a:xfrm>
        </p:grpSpPr>
        <p:grpSp>
          <p:nvGrpSpPr>
            <p:cNvPr id="216" name="Group 11"/>
            <p:cNvGrpSpPr>
              <a:grpSpLocks/>
            </p:cNvGrpSpPr>
            <p:nvPr/>
          </p:nvGrpSpPr>
          <p:grpSpPr bwMode="auto">
            <a:xfrm>
              <a:off x="7715272" y="1928802"/>
              <a:ext cx="928694" cy="1000132"/>
              <a:chOff x="647" y="2562"/>
              <a:chExt cx="1210" cy="1278"/>
            </a:xfrm>
          </p:grpSpPr>
          <p:pic>
            <p:nvPicPr>
              <p:cNvPr id="217" name="Picture 12" descr="light_shadow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78000" contrast="-78000"/>
              </a:blip>
              <a:srcRect/>
              <a:stretch>
                <a:fillRect/>
              </a:stretch>
            </p:blipFill>
            <p:spPr bwMode="ltGray">
              <a:xfrm>
                <a:off x="762" y="3564"/>
                <a:ext cx="996" cy="276"/>
              </a:xfrm>
              <a:prstGeom prst="rect">
                <a:avLst/>
              </a:prstGeom>
              <a:noFill/>
            </p:spPr>
          </p:pic>
          <p:pic>
            <p:nvPicPr>
              <p:cNvPr id="218" name="Picture 13" descr="circuler_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ltGray">
              <a:xfrm>
                <a:off x="647" y="2562"/>
                <a:ext cx="1210" cy="1178"/>
              </a:xfrm>
              <a:prstGeom prst="rect">
                <a:avLst/>
              </a:prstGeom>
              <a:noFill/>
            </p:spPr>
          </p:pic>
          <p:sp>
            <p:nvSpPr>
              <p:cNvPr id="219" name="Oval 14"/>
              <p:cNvSpPr>
                <a:spLocks noChangeArrowheads="1"/>
              </p:cNvSpPr>
              <p:nvPr/>
            </p:nvSpPr>
            <p:spPr bwMode="ltGray">
              <a:xfrm>
                <a:off x="647" y="2562"/>
                <a:ext cx="1202" cy="1182"/>
              </a:xfrm>
              <a:prstGeom prst="ellipse">
                <a:avLst/>
              </a:prstGeom>
              <a:solidFill>
                <a:schemeClr val="folHlink">
                  <a:alpha val="55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0" name="Freeform 15"/>
              <p:cNvSpPr>
                <a:spLocks/>
              </p:cNvSpPr>
              <p:nvPr/>
            </p:nvSpPr>
            <p:spPr bwMode="ltGray">
              <a:xfrm>
                <a:off x="771" y="2586"/>
                <a:ext cx="945" cy="409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31" name="Прямоугольник 230"/>
            <p:cNvSpPr/>
            <p:nvPr/>
          </p:nvSpPr>
          <p:spPr>
            <a:xfrm>
              <a:off x="7858148" y="1857364"/>
              <a:ext cx="617477" cy="101566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ru-RU" sz="6000" b="1" dirty="0" smtClean="0">
                  <a:solidFill>
                    <a:srgbClr val="C00000"/>
                  </a:solidFill>
                  <a:latin typeface="Calibri" pitchFamily="34" charset="0"/>
                </a:rPr>
                <a:t>Б</a:t>
              </a:r>
              <a:endParaRPr lang="ru-RU" sz="60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sp>
        <p:nvSpPr>
          <p:cNvPr id="237" name="Rectangle 4"/>
          <p:cNvSpPr>
            <a:spLocks noChangeArrowheads="1"/>
          </p:cNvSpPr>
          <p:nvPr/>
        </p:nvSpPr>
        <p:spPr bwMode="auto">
          <a:xfrm>
            <a:off x="1643042" y="6117396"/>
            <a:ext cx="6429420" cy="383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В ОЗЕРЕ – КАРП, А В МОРЕ – КРАБ</a:t>
            </a:r>
            <a:endParaRPr lang="en-US" sz="32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90" name="Rectangle 4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F0BE3"/>
                </a:solidFill>
              </a:rPr>
              <a:t>Волшебная раковина</a:t>
            </a:r>
            <a:endParaRPr lang="en-US" dirty="0">
              <a:solidFill>
                <a:srgbClr val="2F0BE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0034" y="985169"/>
            <a:ext cx="6429420" cy="586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</a:rPr>
              <a:t>Коррекционное</a:t>
            </a: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</a:rPr>
              <a:t>у</a:t>
            </a: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пражнение на развитие слухового восприятия и тактильной чувствительности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195" name="Picture 3" descr="D:\ОЛЬГА\ПРЕЗЕНТАЦИЯ ПОДВОДНОЕ ЦАРСТВО\ФОТО\DSCN4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4086032"/>
            <a:ext cx="2762269" cy="2071702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196" name="Picture 4" descr="D:\ОЛЬГА\ПРЕЗЕНТАЦИЯ ПОДВОДНОЕ ЦАРСТВО\ФОТО\DSCN4566.JPG"/>
          <p:cNvPicPr>
            <a:picLocks noChangeAspect="1" noChangeArrowheads="1"/>
          </p:cNvPicPr>
          <p:nvPr/>
        </p:nvPicPr>
        <p:blipFill>
          <a:blip r:embed="rId3" cstate="print"/>
          <a:srcRect l="20371" t="9877" r="1851" b="8641"/>
          <a:stretch>
            <a:fillRect/>
          </a:stretch>
        </p:blipFill>
        <p:spPr bwMode="auto">
          <a:xfrm flipH="1">
            <a:off x="6215074" y="4009491"/>
            <a:ext cx="2643206" cy="2076805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197" name="Picture 5" descr="D:\ОЛЬГА\ПРЕЗЕНТАЦИЯ ПОДВОДНОЕ ЦАРСТВО\ФОТО\DSCN4572.JPG"/>
          <p:cNvPicPr>
            <a:picLocks noChangeAspect="1" noChangeArrowheads="1"/>
          </p:cNvPicPr>
          <p:nvPr/>
        </p:nvPicPr>
        <p:blipFill>
          <a:blip r:embed="rId4" cstate="print"/>
          <a:srcRect l="21616" t="25431" r="13534" b="6752"/>
          <a:stretch>
            <a:fillRect/>
          </a:stretch>
        </p:blipFill>
        <p:spPr bwMode="auto">
          <a:xfrm>
            <a:off x="500034" y="4014594"/>
            <a:ext cx="2641420" cy="2071702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198" name="Picture 6" descr="D:\ОЛЬГА\ПРЕЗЕНТАЦИЯ ПОДВОДНОЕ ЦАРСТВО\ФОТО\DSCN4571.JPG"/>
          <p:cNvPicPr>
            <a:picLocks noChangeAspect="1" noChangeArrowheads="1"/>
          </p:cNvPicPr>
          <p:nvPr/>
        </p:nvPicPr>
        <p:blipFill>
          <a:blip r:embed="rId5" cstate="print"/>
          <a:srcRect l="32980" t="70357" r="32392"/>
          <a:stretch>
            <a:fillRect/>
          </a:stretch>
        </p:blipFill>
        <p:spPr bwMode="auto">
          <a:xfrm>
            <a:off x="475712" y="1871454"/>
            <a:ext cx="2596090" cy="1963296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199" name="Picture 7" descr="D:\ОЛЬГА\ПРЕЗЕНТАЦИЯ ПОДВОДНОЕ ЦАРСТВО\ФОТО\DSCN45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1800016"/>
            <a:ext cx="2476517" cy="1928826"/>
          </a:xfrm>
          <a:prstGeom prst="ellips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/>
          <a:srcRect l="7500" t="15000" b="4999"/>
          <a:stretch>
            <a:fillRect/>
          </a:stretch>
        </p:blipFill>
        <p:spPr bwMode="auto">
          <a:xfrm>
            <a:off x="3278453" y="1714488"/>
            <a:ext cx="2865184" cy="230010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571604" y="6331710"/>
            <a:ext cx="6715172" cy="3359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РАКУШКА ШУМИТ – ЭТО МОРЕ ГОВОРИТ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90" name="Rectangle 4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F0BE3"/>
                </a:solidFill>
              </a:rPr>
              <a:t>Рисуем бусами</a:t>
            </a:r>
            <a:endParaRPr lang="en-US" dirty="0">
              <a:solidFill>
                <a:srgbClr val="2F0BE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0034" y="985169"/>
            <a:ext cx="6858048" cy="5796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</a:rPr>
              <a:t>Коррекционное</a:t>
            </a: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</a:rPr>
              <a:t>у</a:t>
            </a: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пражнение </a:t>
            </a:r>
          </a:p>
          <a:p>
            <a:pPr>
              <a:lnSpc>
                <a:spcPts val="19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на развитие тонкой моторики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7890" name="Picture 2" descr="D:\ОЛЬГА\ПРЕЗЕНТАЦИЯ ПОДВОДНОЕ ЦАРСТВО\ФОТО\DSCN4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28803"/>
            <a:ext cx="2751906" cy="2008101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7891" name="Picture 3" descr="D:\ОЛЬГА\ПРЕЗЕНТАЦИЯ ПОДВОДНОЕ ЦАРСТВО\ФОТО\DSCN4499 - копия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1899" y="1928804"/>
            <a:ext cx="2751906" cy="2008099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7892" name="Picture 4" descr="D:\ОЛЬГА\ПРЕЗЕНТАЦИЯ ПОДВОДНОЕ ЦАРСТВО\ФОТО\DSCN4498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143380"/>
            <a:ext cx="2751906" cy="2008100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7893" name="Picture 5" descr="D:\ОЛЬГА\ПРЕЗЕНТАЦИЯ ПОДВОДНОЕ ЦАРСТВО\ФОТО\DSCN46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1898" y="4135542"/>
            <a:ext cx="2751906" cy="2008099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7895" name="Picture 7" descr="D:\ОЛЬГА\ПРЕЗЕНТАЦИЯ ПОДВОДНОЕ ЦАРСТВО\ФОТО\DSCN4496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6115" y="4135543"/>
            <a:ext cx="2662165" cy="2008101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7896" name="Picture 8" descr="D:\ОЛЬГА\ПРЕЗЕНТАЦИЯ ПОДВОДНОЕ ЦАРСТВО\ФОТО\DSCN4600.JPG"/>
          <p:cNvPicPr>
            <a:picLocks noChangeAspect="1" noChangeArrowheads="1"/>
          </p:cNvPicPr>
          <p:nvPr/>
        </p:nvPicPr>
        <p:blipFill>
          <a:blip r:embed="rId7" cstate="print"/>
          <a:srcRect l="37791" b="38776"/>
          <a:stretch>
            <a:fillRect/>
          </a:stretch>
        </p:blipFill>
        <p:spPr bwMode="auto">
          <a:xfrm>
            <a:off x="6175202" y="1928802"/>
            <a:ext cx="2683078" cy="2008100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20" name="Group 81"/>
          <p:cNvGrpSpPr>
            <a:grpSpLocks/>
          </p:cNvGrpSpPr>
          <p:nvPr/>
        </p:nvGrpSpPr>
        <p:grpSpPr bwMode="auto">
          <a:xfrm>
            <a:off x="4572000" y="1428736"/>
            <a:ext cx="360000" cy="360000"/>
            <a:chOff x="1144" y="3120"/>
            <a:chExt cx="824" cy="816"/>
          </a:xfrm>
        </p:grpSpPr>
        <p:sp>
          <p:nvSpPr>
            <p:cNvPr id="21" name="Oval 61"/>
            <p:cNvSpPr>
              <a:spLocks noChangeArrowheads="1"/>
            </p:cNvSpPr>
            <p:nvPr/>
          </p:nvSpPr>
          <p:spPr bwMode="gray">
            <a:xfrm>
              <a:off x="1152" y="3120"/>
              <a:ext cx="816" cy="816"/>
            </a:xfrm>
            <a:prstGeom prst="ellipse">
              <a:avLst/>
            </a:prstGeom>
            <a:gradFill rotWithShape="1">
              <a:gsLst>
                <a:gs pos="0">
                  <a:srgbClr val="C457D3"/>
                </a:gs>
                <a:gs pos="100000">
                  <a:srgbClr val="C457D3">
                    <a:gamma/>
                    <a:shade val="3568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22" name="Picture 69" descr="Picture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44" y="3120"/>
              <a:ext cx="632" cy="680"/>
            </a:xfrm>
            <a:prstGeom prst="rect">
              <a:avLst/>
            </a:prstGeom>
            <a:noFill/>
          </p:spPr>
        </p:pic>
        <p:sp>
          <p:nvSpPr>
            <p:cNvPr id="23" name="Text Box 63"/>
            <p:cNvSpPr txBox="1">
              <a:spLocks noChangeArrowheads="1"/>
            </p:cNvSpPr>
            <p:nvPr/>
          </p:nvSpPr>
          <p:spPr bwMode="auto">
            <a:xfrm>
              <a:off x="1296" y="3408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endParaRPr lang="en-US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24" name="Group 81"/>
          <p:cNvGrpSpPr>
            <a:grpSpLocks/>
          </p:cNvGrpSpPr>
          <p:nvPr/>
        </p:nvGrpSpPr>
        <p:grpSpPr bwMode="auto">
          <a:xfrm>
            <a:off x="2500298" y="1785926"/>
            <a:ext cx="360000" cy="360000"/>
            <a:chOff x="1144" y="3120"/>
            <a:chExt cx="824" cy="816"/>
          </a:xfrm>
        </p:grpSpPr>
        <p:sp>
          <p:nvSpPr>
            <p:cNvPr id="25" name="Oval 61"/>
            <p:cNvSpPr>
              <a:spLocks noChangeArrowheads="1"/>
            </p:cNvSpPr>
            <p:nvPr/>
          </p:nvSpPr>
          <p:spPr bwMode="gray">
            <a:xfrm>
              <a:off x="1152" y="3120"/>
              <a:ext cx="816" cy="816"/>
            </a:xfrm>
            <a:prstGeom prst="ellipse">
              <a:avLst/>
            </a:prstGeom>
            <a:gradFill rotWithShape="1">
              <a:gsLst>
                <a:gs pos="0">
                  <a:srgbClr val="C457D3"/>
                </a:gs>
                <a:gs pos="100000">
                  <a:srgbClr val="C457D3">
                    <a:gamma/>
                    <a:shade val="3568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26" name="Picture 69" descr="Picture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44" y="3120"/>
              <a:ext cx="632" cy="680"/>
            </a:xfrm>
            <a:prstGeom prst="rect">
              <a:avLst/>
            </a:prstGeom>
            <a:noFill/>
          </p:spPr>
        </p:pic>
        <p:sp>
          <p:nvSpPr>
            <p:cNvPr id="27" name="Text Box 63"/>
            <p:cNvSpPr txBox="1">
              <a:spLocks noChangeArrowheads="1"/>
            </p:cNvSpPr>
            <p:nvPr/>
          </p:nvSpPr>
          <p:spPr bwMode="auto">
            <a:xfrm>
              <a:off x="1296" y="3408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endParaRPr lang="en-US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28" name="Group 81"/>
          <p:cNvGrpSpPr>
            <a:grpSpLocks/>
          </p:cNvGrpSpPr>
          <p:nvPr/>
        </p:nvGrpSpPr>
        <p:grpSpPr bwMode="auto">
          <a:xfrm>
            <a:off x="4786314" y="3571876"/>
            <a:ext cx="360000" cy="360000"/>
            <a:chOff x="1144" y="3120"/>
            <a:chExt cx="824" cy="816"/>
          </a:xfrm>
        </p:grpSpPr>
        <p:sp>
          <p:nvSpPr>
            <p:cNvPr id="29" name="Oval 61"/>
            <p:cNvSpPr>
              <a:spLocks noChangeArrowheads="1"/>
            </p:cNvSpPr>
            <p:nvPr/>
          </p:nvSpPr>
          <p:spPr bwMode="gray">
            <a:xfrm>
              <a:off x="1152" y="3120"/>
              <a:ext cx="816" cy="816"/>
            </a:xfrm>
            <a:prstGeom prst="ellipse">
              <a:avLst/>
            </a:prstGeom>
            <a:gradFill rotWithShape="1">
              <a:gsLst>
                <a:gs pos="0">
                  <a:srgbClr val="C457D3"/>
                </a:gs>
                <a:gs pos="100000">
                  <a:srgbClr val="C457D3">
                    <a:gamma/>
                    <a:shade val="3568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30" name="Picture 69" descr="Picture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44" y="3120"/>
              <a:ext cx="632" cy="680"/>
            </a:xfrm>
            <a:prstGeom prst="rect">
              <a:avLst/>
            </a:prstGeom>
            <a:noFill/>
          </p:spPr>
        </p:pic>
        <p:sp>
          <p:nvSpPr>
            <p:cNvPr id="31" name="Text Box 63"/>
            <p:cNvSpPr txBox="1">
              <a:spLocks noChangeArrowheads="1"/>
            </p:cNvSpPr>
            <p:nvPr/>
          </p:nvSpPr>
          <p:spPr bwMode="auto">
            <a:xfrm>
              <a:off x="1296" y="3408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endParaRPr lang="en-US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32" name="Group 81"/>
          <p:cNvGrpSpPr>
            <a:grpSpLocks/>
          </p:cNvGrpSpPr>
          <p:nvPr/>
        </p:nvGrpSpPr>
        <p:grpSpPr bwMode="auto">
          <a:xfrm>
            <a:off x="857224" y="5500702"/>
            <a:ext cx="360000" cy="360000"/>
            <a:chOff x="1144" y="3120"/>
            <a:chExt cx="824" cy="816"/>
          </a:xfrm>
        </p:grpSpPr>
        <p:sp>
          <p:nvSpPr>
            <p:cNvPr id="33" name="Oval 61"/>
            <p:cNvSpPr>
              <a:spLocks noChangeArrowheads="1"/>
            </p:cNvSpPr>
            <p:nvPr/>
          </p:nvSpPr>
          <p:spPr bwMode="gray">
            <a:xfrm>
              <a:off x="1152" y="3120"/>
              <a:ext cx="816" cy="816"/>
            </a:xfrm>
            <a:prstGeom prst="ellipse">
              <a:avLst/>
            </a:prstGeom>
            <a:gradFill rotWithShape="1">
              <a:gsLst>
                <a:gs pos="0">
                  <a:srgbClr val="C457D3"/>
                </a:gs>
                <a:gs pos="100000">
                  <a:srgbClr val="C457D3">
                    <a:gamma/>
                    <a:shade val="3568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34" name="Picture 69" descr="Picture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44" y="3120"/>
              <a:ext cx="632" cy="680"/>
            </a:xfrm>
            <a:prstGeom prst="rect">
              <a:avLst/>
            </a:prstGeom>
            <a:noFill/>
          </p:spPr>
        </p:pic>
        <p:sp>
          <p:nvSpPr>
            <p:cNvPr id="35" name="Text Box 63"/>
            <p:cNvSpPr txBox="1">
              <a:spLocks noChangeArrowheads="1"/>
            </p:cNvSpPr>
            <p:nvPr/>
          </p:nvSpPr>
          <p:spPr bwMode="auto">
            <a:xfrm>
              <a:off x="1296" y="3408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endParaRPr lang="en-US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36" name="Group 81"/>
          <p:cNvGrpSpPr>
            <a:grpSpLocks/>
          </p:cNvGrpSpPr>
          <p:nvPr/>
        </p:nvGrpSpPr>
        <p:grpSpPr bwMode="auto">
          <a:xfrm>
            <a:off x="6357950" y="5072074"/>
            <a:ext cx="360000" cy="360000"/>
            <a:chOff x="1144" y="3120"/>
            <a:chExt cx="824" cy="816"/>
          </a:xfrm>
        </p:grpSpPr>
        <p:sp>
          <p:nvSpPr>
            <p:cNvPr id="37" name="Oval 61"/>
            <p:cNvSpPr>
              <a:spLocks noChangeArrowheads="1"/>
            </p:cNvSpPr>
            <p:nvPr/>
          </p:nvSpPr>
          <p:spPr bwMode="gray">
            <a:xfrm>
              <a:off x="1152" y="3120"/>
              <a:ext cx="816" cy="816"/>
            </a:xfrm>
            <a:prstGeom prst="ellipse">
              <a:avLst/>
            </a:prstGeom>
            <a:gradFill rotWithShape="1">
              <a:gsLst>
                <a:gs pos="0">
                  <a:srgbClr val="C457D3"/>
                </a:gs>
                <a:gs pos="100000">
                  <a:srgbClr val="C457D3">
                    <a:gamma/>
                    <a:shade val="3568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38" name="Picture 69" descr="Picture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44" y="3120"/>
              <a:ext cx="632" cy="680"/>
            </a:xfrm>
            <a:prstGeom prst="rect">
              <a:avLst/>
            </a:prstGeom>
            <a:noFill/>
          </p:spPr>
        </p:pic>
        <p:sp>
          <p:nvSpPr>
            <p:cNvPr id="39" name="Text Box 63"/>
            <p:cNvSpPr txBox="1">
              <a:spLocks noChangeArrowheads="1"/>
            </p:cNvSpPr>
            <p:nvPr/>
          </p:nvSpPr>
          <p:spPr bwMode="auto">
            <a:xfrm>
              <a:off x="1296" y="3408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endParaRPr lang="en-US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40" name="Group 81"/>
          <p:cNvGrpSpPr>
            <a:grpSpLocks/>
          </p:cNvGrpSpPr>
          <p:nvPr/>
        </p:nvGrpSpPr>
        <p:grpSpPr bwMode="auto">
          <a:xfrm>
            <a:off x="7286644" y="3500438"/>
            <a:ext cx="360000" cy="360000"/>
            <a:chOff x="1144" y="3120"/>
            <a:chExt cx="824" cy="816"/>
          </a:xfrm>
        </p:grpSpPr>
        <p:sp>
          <p:nvSpPr>
            <p:cNvPr id="41" name="Oval 61"/>
            <p:cNvSpPr>
              <a:spLocks noChangeArrowheads="1"/>
            </p:cNvSpPr>
            <p:nvPr/>
          </p:nvSpPr>
          <p:spPr bwMode="gray">
            <a:xfrm>
              <a:off x="1152" y="3120"/>
              <a:ext cx="816" cy="816"/>
            </a:xfrm>
            <a:prstGeom prst="ellipse">
              <a:avLst/>
            </a:prstGeom>
            <a:gradFill rotWithShape="1">
              <a:gsLst>
                <a:gs pos="0">
                  <a:srgbClr val="C457D3"/>
                </a:gs>
                <a:gs pos="100000">
                  <a:srgbClr val="C457D3">
                    <a:gamma/>
                    <a:shade val="3568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42" name="Picture 69" descr="Picture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44" y="3120"/>
              <a:ext cx="632" cy="680"/>
            </a:xfrm>
            <a:prstGeom prst="rect">
              <a:avLst/>
            </a:prstGeom>
            <a:noFill/>
          </p:spPr>
        </p:pic>
        <p:sp>
          <p:nvSpPr>
            <p:cNvPr id="43" name="Text Box 63"/>
            <p:cNvSpPr txBox="1">
              <a:spLocks noChangeArrowheads="1"/>
            </p:cNvSpPr>
            <p:nvPr/>
          </p:nvSpPr>
          <p:spPr bwMode="auto">
            <a:xfrm>
              <a:off x="1296" y="3408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endParaRPr lang="en-US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44" name="Group 81"/>
          <p:cNvGrpSpPr>
            <a:grpSpLocks/>
          </p:cNvGrpSpPr>
          <p:nvPr/>
        </p:nvGrpSpPr>
        <p:grpSpPr bwMode="auto">
          <a:xfrm>
            <a:off x="5715008" y="5929330"/>
            <a:ext cx="360000" cy="360000"/>
            <a:chOff x="1144" y="3120"/>
            <a:chExt cx="824" cy="816"/>
          </a:xfrm>
        </p:grpSpPr>
        <p:sp>
          <p:nvSpPr>
            <p:cNvPr id="45" name="Oval 61"/>
            <p:cNvSpPr>
              <a:spLocks noChangeArrowheads="1"/>
            </p:cNvSpPr>
            <p:nvPr/>
          </p:nvSpPr>
          <p:spPr bwMode="gray">
            <a:xfrm>
              <a:off x="1152" y="3120"/>
              <a:ext cx="816" cy="816"/>
            </a:xfrm>
            <a:prstGeom prst="ellipse">
              <a:avLst/>
            </a:prstGeom>
            <a:gradFill rotWithShape="1">
              <a:gsLst>
                <a:gs pos="0">
                  <a:srgbClr val="C457D3"/>
                </a:gs>
                <a:gs pos="100000">
                  <a:srgbClr val="C457D3">
                    <a:gamma/>
                    <a:shade val="3568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46" name="Picture 69" descr="Picture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44" y="3120"/>
              <a:ext cx="632" cy="680"/>
            </a:xfrm>
            <a:prstGeom prst="rect">
              <a:avLst/>
            </a:prstGeom>
            <a:noFill/>
          </p:spPr>
        </p:pic>
        <p:sp>
          <p:nvSpPr>
            <p:cNvPr id="47" name="Text Box 63"/>
            <p:cNvSpPr txBox="1">
              <a:spLocks noChangeArrowheads="1"/>
            </p:cNvSpPr>
            <p:nvPr/>
          </p:nvSpPr>
          <p:spPr bwMode="auto">
            <a:xfrm>
              <a:off x="1296" y="3408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endParaRPr lang="en-US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48" name="Group 81"/>
          <p:cNvGrpSpPr>
            <a:grpSpLocks/>
          </p:cNvGrpSpPr>
          <p:nvPr/>
        </p:nvGrpSpPr>
        <p:grpSpPr bwMode="auto">
          <a:xfrm>
            <a:off x="8501090" y="3714752"/>
            <a:ext cx="360000" cy="360000"/>
            <a:chOff x="1144" y="3120"/>
            <a:chExt cx="824" cy="816"/>
          </a:xfrm>
        </p:grpSpPr>
        <p:sp>
          <p:nvSpPr>
            <p:cNvPr id="49" name="Oval 61"/>
            <p:cNvSpPr>
              <a:spLocks noChangeArrowheads="1"/>
            </p:cNvSpPr>
            <p:nvPr/>
          </p:nvSpPr>
          <p:spPr bwMode="gray">
            <a:xfrm>
              <a:off x="1152" y="3120"/>
              <a:ext cx="816" cy="816"/>
            </a:xfrm>
            <a:prstGeom prst="ellipse">
              <a:avLst/>
            </a:prstGeom>
            <a:gradFill rotWithShape="1">
              <a:gsLst>
                <a:gs pos="0">
                  <a:srgbClr val="C457D3"/>
                </a:gs>
                <a:gs pos="100000">
                  <a:srgbClr val="C457D3">
                    <a:gamma/>
                    <a:shade val="3568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50" name="Picture 69" descr="Picture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44" y="3120"/>
              <a:ext cx="632" cy="680"/>
            </a:xfrm>
            <a:prstGeom prst="rect">
              <a:avLst/>
            </a:prstGeom>
            <a:noFill/>
          </p:spPr>
        </p:pic>
        <p:sp>
          <p:nvSpPr>
            <p:cNvPr id="51" name="Text Box 63"/>
            <p:cNvSpPr txBox="1">
              <a:spLocks noChangeArrowheads="1"/>
            </p:cNvSpPr>
            <p:nvPr/>
          </p:nvSpPr>
          <p:spPr bwMode="auto">
            <a:xfrm>
              <a:off x="1296" y="3408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endParaRPr lang="en-US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52" name="Group 81"/>
          <p:cNvGrpSpPr>
            <a:grpSpLocks/>
          </p:cNvGrpSpPr>
          <p:nvPr/>
        </p:nvGrpSpPr>
        <p:grpSpPr bwMode="auto">
          <a:xfrm>
            <a:off x="4357686" y="5643578"/>
            <a:ext cx="360000" cy="360000"/>
            <a:chOff x="1144" y="3120"/>
            <a:chExt cx="824" cy="816"/>
          </a:xfrm>
        </p:grpSpPr>
        <p:sp>
          <p:nvSpPr>
            <p:cNvPr id="53" name="Oval 61"/>
            <p:cNvSpPr>
              <a:spLocks noChangeArrowheads="1"/>
            </p:cNvSpPr>
            <p:nvPr/>
          </p:nvSpPr>
          <p:spPr bwMode="gray">
            <a:xfrm>
              <a:off x="1152" y="3120"/>
              <a:ext cx="816" cy="816"/>
            </a:xfrm>
            <a:prstGeom prst="ellipse">
              <a:avLst/>
            </a:prstGeom>
            <a:gradFill rotWithShape="1">
              <a:gsLst>
                <a:gs pos="0">
                  <a:srgbClr val="C457D3"/>
                </a:gs>
                <a:gs pos="100000">
                  <a:srgbClr val="C457D3">
                    <a:gamma/>
                    <a:shade val="3568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54" name="Picture 69" descr="Picture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44" y="3120"/>
              <a:ext cx="632" cy="680"/>
            </a:xfrm>
            <a:prstGeom prst="rect">
              <a:avLst/>
            </a:prstGeom>
            <a:noFill/>
          </p:spPr>
        </p:pic>
        <p:sp>
          <p:nvSpPr>
            <p:cNvPr id="55" name="Text Box 63"/>
            <p:cNvSpPr txBox="1">
              <a:spLocks noChangeArrowheads="1"/>
            </p:cNvSpPr>
            <p:nvPr/>
          </p:nvSpPr>
          <p:spPr bwMode="auto">
            <a:xfrm>
              <a:off x="1296" y="3408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endParaRPr lang="en-US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5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2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6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3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0" dur="1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25" name="Rectangle 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F0BE3"/>
                </a:solidFill>
              </a:rPr>
              <a:t>Составь рассказ</a:t>
            </a:r>
            <a:endParaRPr lang="en-US" dirty="0">
              <a:solidFill>
                <a:srgbClr val="2F0BE3"/>
              </a:solidFill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500034" y="857232"/>
            <a:ext cx="6429420" cy="8233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</a:rPr>
              <a:t>Коррекционно-образовательное</a:t>
            </a: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</a:rPr>
              <a:t>у</a:t>
            </a: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пражнение на развитие </a:t>
            </a:r>
            <a:r>
              <a:rPr lang="ru-RU" sz="2000" b="1" dirty="0" err="1" smtClean="0">
                <a:solidFill>
                  <a:srgbClr val="FF0000"/>
                </a:solidFill>
                <a:latin typeface="Calibri" pitchFamily="34" charset="0"/>
              </a:rPr>
              <a:t>развитие</a:t>
            </a: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</a:rPr>
              <a:t> связной речи, творчества,                     фантазии, тонкой моторики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7170" name="Picture 2" descr="G:\DCIM\100NIKON\DSCN45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4304163"/>
            <a:ext cx="3071803" cy="2303853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171" name="Picture 3" descr="G:\DCIM\100NIKON\DSCN4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785926"/>
            <a:ext cx="3071834" cy="2303877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172" name="Picture 4" descr="G:\DCIM\100NIKON\DSCN45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268397"/>
            <a:ext cx="3071834" cy="2303876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2" name="Picture 1" descr="D:\ОЛЬГА\ПРЕЗЕНТАЦИЯ ПОДВОДНОЕ ЦАРСТВО\ФОТО\DSCN45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1785951"/>
            <a:ext cx="3071834" cy="2303876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43" name="Group 81"/>
          <p:cNvGrpSpPr>
            <a:grpSpLocks/>
          </p:cNvGrpSpPr>
          <p:nvPr/>
        </p:nvGrpSpPr>
        <p:grpSpPr bwMode="auto">
          <a:xfrm>
            <a:off x="785786" y="1857364"/>
            <a:ext cx="360000" cy="360000"/>
            <a:chOff x="1144" y="3120"/>
            <a:chExt cx="824" cy="816"/>
          </a:xfrm>
        </p:grpSpPr>
        <p:sp>
          <p:nvSpPr>
            <p:cNvPr id="44" name="Oval 61"/>
            <p:cNvSpPr>
              <a:spLocks noChangeArrowheads="1"/>
            </p:cNvSpPr>
            <p:nvPr/>
          </p:nvSpPr>
          <p:spPr bwMode="gray">
            <a:xfrm>
              <a:off x="1152" y="3120"/>
              <a:ext cx="816" cy="816"/>
            </a:xfrm>
            <a:prstGeom prst="ellipse">
              <a:avLst/>
            </a:prstGeom>
            <a:gradFill rotWithShape="1">
              <a:gsLst>
                <a:gs pos="0">
                  <a:srgbClr val="C457D3"/>
                </a:gs>
                <a:gs pos="100000">
                  <a:srgbClr val="C457D3">
                    <a:gamma/>
                    <a:shade val="3568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45" name="Picture 69" descr="Picture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4" y="3120"/>
              <a:ext cx="632" cy="680"/>
            </a:xfrm>
            <a:prstGeom prst="rect">
              <a:avLst/>
            </a:prstGeom>
            <a:noFill/>
          </p:spPr>
        </p:pic>
        <p:sp>
          <p:nvSpPr>
            <p:cNvPr id="46" name="Text Box 63"/>
            <p:cNvSpPr txBox="1">
              <a:spLocks noChangeArrowheads="1"/>
            </p:cNvSpPr>
            <p:nvPr/>
          </p:nvSpPr>
          <p:spPr bwMode="auto">
            <a:xfrm>
              <a:off x="1296" y="3408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endParaRPr lang="en-US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47" name="Group 81"/>
          <p:cNvGrpSpPr>
            <a:grpSpLocks/>
          </p:cNvGrpSpPr>
          <p:nvPr/>
        </p:nvGrpSpPr>
        <p:grpSpPr bwMode="auto">
          <a:xfrm>
            <a:off x="714348" y="4357694"/>
            <a:ext cx="360000" cy="360000"/>
            <a:chOff x="1144" y="3120"/>
            <a:chExt cx="824" cy="816"/>
          </a:xfrm>
        </p:grpSpPr>
        <p:sp>
          <p:nvSpPr>
            <p:cNvPr id="48" name="Oval 61"/>
            <p:cNvSpPr>
              <a:spLocks noChangeArrowheads="1"/>
            </p:cNvSpPr>
            <p:nvPr/>
          </p:nvSpPr>
          <p:spPr bwMode="gray">
            <a:xfrm>
              <a:off x="1152" y="3120"/>
              <a:ext cx="816" cy="816"/>
            </a:xfrm>
            <a:prstGeom prst="ellipse">
              <a:avLst/>
            </a:prstGeom>
            <a:gradFill rotWithShape="1">
              <a:gsLst>
                <a:gs pos="0">
                  <a:srgbClr val="C457D3"/>
                </a:gs>
                <a:gs pos="100000">
                  <a:srgbClr val="C457D3">
                    <a:gamma/>
                    <a:shade val="3568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49" name="Picture 69" descr="Picture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4" y="3120"/>
              <a:ext cx="632" cy="680"/>
            </a:xfrm>
            <a:prstGeom prst="rect">
              <a:avLst/>
            </a:prstGeom>
            <a:noFill/>
          </p:spPr>
        </p:pic>
        <p:sp>
          <p:nvSpPr>
            <p:cNvPr id="50" name="Text Box 63"/>
            <p:cNvSpPr txBox="1">
              <a:spLocks noChangeArrowheads="1"/>
            </p:cNvSpPr>
            <p:nvPr/>
          </p:nvSpPr>
          <p:spPr bwMode="auto">
            <a:xfrm>
              <a:off x="1296" y="3408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endParaRPr lang="en-US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51" name="Group 81"/>
          <p:cNvGrpSpPr>
            <a:grpSpLocks/>
          </p:cNvGrpSpPr>
          <p:nvPr/>
        </p:nvGrpSpPr>
        <p:grpSpPr bwMode="auto">
          <a:xfrm>
            <a:off x="4643438" y="1785926"/>
            <a:ext cx="360000" cy="360000"/>
            <a:chOff x="1144" y="3120"/>
            <a:chExt cx="824" cy="816"/>
          </a:xfrm>
        </p:grpSpPr>
        <p:sp>
          <p:nvSpPr>
            <p:cNvPr id="52" name="Oval 61"/>
            <p:cNvSpPr>
              <a:spLocks noChangeArrowheads="1"/>
            </p:cNvSpPr>
            <p:nvPr/>
          </p:nvSpPr>
          <p:spPr bwMode="gray">
            <a:xfrm>
              <a:off x="1152" y="3120"/>
              <a:ext cx="816" cy="816"/>
            </a:xfrm>
            <a:prstGeom prst="ellipse">
              <a:avLst/>
            </a:prstGeom>
            <a:gradFill rotWithShape="1">
              <a:gsLst>
                <a:gs pos="0">
                  <a:srgbClr val="C457D3"/>
                </a:gs>
                <a:gs pos="100000">
                  <a:srgbClr val="C457D3">
                    <a:gamma/>
                    <a:shade val="3568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53" name="Picture 69" descr="Picture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4" y="3120"/>
              <a:ext cx="632" cy="680"/>
            </a:xfrm>
            <a:prstGeom prst="rect">
              <a:avLst/>
            </a:prstGeom>
            <a:noFill/>
          </p:spPr>
        </p:pic>
        <p:sp>
          <p:nvSpPr>
            <p:cNvPr id="54" name="Text Box 63"/>
            <p:cNvSpPr txBox="1">
              <a:spLocks noChangeArrowheads="1"/>
            </p:cNvSpPr>
            <p:nvPr/>
          </p:nvSpPr>
          <p:spPr bwMode="auto">
            <a:xfrm>
              <a:off x="1296" y="3408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endParaRPr lang="en-US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55" name="Group 81"/>
          <p:cNvGrpSpPr>
            <a:grpSpLocks/>
          </p:cNvGrpSpPr>
          <p:nvPr/>
        </p:nvGrpSpPr>
        <p:grpSpPr bwMode="auto">
          <a:xfrm>
            <a:off x="4643438" y="4286256"/>
            <a:ext cx="360000" cy="360000"/>
            <a:chOff x="1144" y="3120"/>
            <a:chExt cx="824" cy="816"/>
          </a:xfrm>
        </p:grpSpPr>
        <p:sp>
          <p:nvSpPr>
            <p:cNvPr id="56" name="Oval 61"/>
            <p:cNvSpPr>
              <a:spLocks noChangeArrowheads="1"/>
            </p:cNvSpPr>
            <p:nvPr/>
          </p:nvSpPr>
          <p:spPr bwMode="gray">
            <a:xfrm>
              <a:off x="1152" y="3120"/>
              <a:ext cx="816" cy="816"/>
            </a:xfrm>
            <a:prstGeom prst="ellipse">
              <a:avLst/>
            </a:prstGeom>
            <a:gradFill rotWithShape="1">
              <a:gsLst>
                <a:gs pos="0">
                  <a:srgbClr val="C457D3"/>
                </a:gs>
                <a:gs pos="100000">
                  <a:srgbClr val="C457D3">
                    <a:gamma/>
                    <a:shade val="35686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>
                <a:srgbClr val="001D3A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eaLnBrk="1" hangingPunct="1"/>
              <a:endParaRPr lang="ru-RU"/>
            </a:p>
          </p:txBody>
        </p:sp>
        <p:pic>
          <p:nvPicPr>
            <p:cNvPr id="57" name="Picture 69" descr="Picture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4" y="3120"/>
              <a:ext cx="632" cy="680"/>
            </a:xfrm>
            <a:prstGeom prst="rect">
              <a:avLst/>
            </a:prstGeom>
            <a:noFill/>
          </p:spPr>
        </p:pic>
        <p:sp>
          <p:nvSpPr>
            <p:cNvPr id="59" name="Text Box 63"/>
            <p:cNvSpPr txBox="1">
              <a:spLocks noChangeArrowheads="1"/>
            </p:cNvSpPr>
            <p:nvPr/>
          </p:nvSpPr>
          <p:spPr bwMode="auto">
            <a:xfrm>
              <a:off x="1296" y="3408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endParaRPr lang="en-US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78075" y="2441575"/>
            <a:ext cx="3962400" cy="3730625"/>
            <a:chOff x="184" y="2688"/>
            <a:chExt cx="1268" cy="1194"/>
          </a:xfrm>
        </p:grpSpPr>
        <p:sp>
          <p:nvSpPr>
            <p:cNvPr id="131075" name="Freeform 3"/>
            <p:cNvSpPr>
              <a:spLocks/>
            </p:cNvSpPr>
            <p:nvPr/>
          </p:nvSpPr>
          <p:spPr bwMode="ltGray">
            <a:xfrm>
              <a:off x="184" y="2692"/>
              <a:ext cx="770" cy="942"/>
            </a:xfrm>
            <a:custGeom>
              <a:avLst/>
              <a:gdLst/>
              <a:ahLst/>
              <a:cxnLst>
                <a:cxn ang="0">
                  <a:pos x="636" y="0"/>
                </a:cxn>
                <a:cxn ang="0">
                  <a:pos x="770" y="602"/>
                </a:cxn>
                <a:cxn ang="0">
                  <a:pos x="270" y="942"/>
                </a:cxn>
                <a:cxn ang="0">
                  <a:pos x="0" y="216"/>
                </a:cxn>
                <a:cxn ang="0">
                  <a:pos x="636" y="0"/>
                </a:cxn>
              </a:cxnLst>
              <a:rect l="0" t="0" r="r" b="b"/>
              <a:pathLst>
                <a:path w="770" h="942">
                  <a:moveTo>
                    <a:pt x="636" y="0"/>
                  </a:moveTo>
                  <a:lnTo>
                    <a:pt x="770" y="602"/>
                  </a:lnTo>
                  <a:lnTo>
                    <a:pt x="270" y="942"/>
                  </a:lnTo>
                  <a:lnTo>
                    <a:pt x="0" y="216"/>
                  </a:lnTo>
                  <a:lnTo>
                    <a:pt x="636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076" name="Freeform 4"/>
            <p:cNvSpPr>
              <a:spLocks/>
            </p:cNvSpPr>
            <p:nvPr/>
          </p:nvSpPr>
          <p:spPr bwMode="ltGray">
            <a:xfrm>
              <a:off x="816" y="2688"/>
              <a:ext cx="636" cy="72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38" y="606"/>
                </a:cxn>
                <a:cxn ang="0">
                  <a:pos x="636" y="724"/>
                </a:cxn>
                <a:cxn ang="0">
                  <a:pos x="574" y="0"/>
                </a:cxn>
                <a:cxn ang="0">
                  <a:pos x="0" y="2"/>
                </a:cxn>
              </a:cxnLst>
              <a:rect l="0" t="0" r="r" b="b"/>
              <a:pathLst>
                <a:path w="636" h="724">
                  <a:moveTo>
                    <a:pt x="0" y="2"/>
                  </a:moveTo>
                  <a:lnTo>
                    <a:pt x="138" y="606"/>
                  </a:lnTo>
                  <a:lnTo>
                    <a:pt x="636" y="724"/>
                  </a:lnTo>
                  <a:lnTo>
                    <a:pt x="57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077" name="Freeform 5"/>
            <p:cNvSpPr>
              <a:spLocks/>
            </p:cNvSpPr>
            <p:nvPr/>
          </p:nvSpPr>
          <p:spPr bwMode="ltGray">
            <a:xfrm>
              <a:off x="452" y="3296"/>
              <a:ext cx="998" cy="586"/>
            </a:xfrm>
            <a:custGeom>
              <a:avLst/>
              <a:gdLst/>
              <a:ahLst/>
              <a:cxnLst>
                <a:cxn ang="0">
                  <a:pos x="0" y="340"/>
                </a:cxn>
                <a:cxn ang="0">
                  <a:pos x="500" y="0"/>
                </a:cxn>
                <a:cxn ang="0">
                  <a:pos x="998" y="116"/>
                </a:cxn>
                <a:cxn ang="0">
                  <a:pos x="540" y="586"/>
                </a:cxn>
                <a:cxn ang="0">
                  <a:pos x="0" y="340"/>
                </a:cxn>
              </a:cxnLst>
              <a:rect l="0" t="0" r="r" b="b"/>
              <a:pathLst>
                <a:path w="998" h="586">
                  <a:moveTo>
                    <a:pt x="0" y="340"/>
                  </a:moveTo>
                  <a:lnTo>
                    <a:pt x="500" y="0"/>
                  </a:lnTo>
                  <a:lnTo>
                    <a:pt x="998" y="116"/>
                  </a:lnTo>
                  <a:lnTo>
                    <a:pt x="540" y="586"/>
                  </a:lnTo>
                  <a:lnTo>
                    <a:pt x="0" y="3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310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title style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835275" y="2822575"/>
            <a:ext cx="3203575" cy="3016250"/>
            <a:chOff x="184" y="2688"/>
            <a:chExt cx="1268" cy="1194"/>
          </a:xfrm>
        </p:grpSpPr>
        <p:sp>
          <p:nvSpPr>
            <p:cNvPr id="131080" name="Freeform 8"/>
            <p:cNvSpPr>
              <a:spLocks/>
            </p:cNvSpPr>
            <p:nvPr/>
          </p:nvSpPr>
          <p:spPr bwMode="gray">
            <a:xfrm>
              <a:off x="184" y="2692"/>
              <a:ext cx="770" cy="942"/>
            </a:xfrm>
            <a:custGeom>
              <a:avLst/>
              <a:gdLst/>
              <a:ahLst/>
              <a:cxnLst>
                <a:cxn ang="0">
                  <a:pos x="636" y="0"/>
                </a:cxn>
                <a:cxn ang="0">
                  <a:pos x="770" y="602"/>
                </a:cxn>
                <a:cxn ang="0">
                  <a:pos x="270" y="942"/>
                </a:cxn>
                <a:cxn ang="0">
                  <a:pos x="0" y="216"/>
                </a:cxn>
                <a:cxn ang="0">
                  <a:pos x="636" y="0"/>
                </a:cxn>
              </a:cxnLst>
              <a:rect l="0" t="0" r="r" b="b"/>
              <a:pathLst>
                <a:path w="770" h="942">
                  <a:moveTo>
                    <a:pt x="636" y="0"/>
                  </a:moveTo>
                  <a:lnTo>
                    <a:pt x="770" y="602"/>
                  </a:lnTo>
                  <a:lnTo>
                    <a:pt x="270" y="942"/>
                  </a:lnTo>
                  <a:lnTo>
                    <a:pt x="0" y="216"/>
                  </a:lnTo>
                  <a:lnTo>
                    <a:pt x="636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63529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081" name="Freeform 9"/>
            <p:cNvSpPr>
              <a:spLocks/>
            </p:cNvSpPr>
            <p:nvPr/>
          </p:nvSpPr>
          <p:spPr bwMode="gray">
            <a:xfrm>
              <a:off x="816" y="2688"/>
              <a:ext cx="636" cy="72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38" y="606"/>
                </a:cxn>
                <a:cxn ang="0">
                  <a:pos x="636" y="724"/>
                </a:cxn>
                <a:cxn ang="0">
                  <a:pos x="574" y="0"/>
                </a:cxn>
                <a:cxn ang="0">
                  <a:pos x="0" y="2"/>
                </a:cxn>
              </a:cxnLst>
              <a:rect l="0" t="0" r="r" b="b"/>
              <a:pathLst>
                <a:path w="636" h="724">
                  <a:moveTo>
                    <a:pt x="0" y="2"/>
                  </a:moveTo>
                  <a:lnTo>
                    <a:pt x="138" y="606"/>
                  </a:lnTo>
                  <a:lnTo>
                    <a:pt x="636" y="724"/>
                  </a:lnTo>
                  <a:lnTo>
                    <a:pt x="574" y="0"/>
                  </a:lnTo>
                  <a:lnTo>
                    <a:pt x="0" y="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804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082" name="Freeform 10"/>
            <p:cNvSpPr>
              <a:spLocks/>
            </p:cNvSpPr>
            <p:nvPr/>
          </p:nvSpPr>
          <p:spPr bwMode="gray">
            <a:xfrm>
              <a:off x="452" y="3296"/>
              <a:ext cx="998" cy="586"/>
            </a:xfrm>
            <a:custGeom>
              <a:avLst/>
              <a:gdLst/>
              <a:ahLst/>
              <a:cxnLst>
                <a:cxn ang="0">
                  <a:pos x="0" y="340"/>
                </a:cxn>
                <a:cxn ang="0">
                  <a:pos x="500" y="0"/>
                </a:cxn>
                <a:cxn ang="0">
                  <a:pos x="998" y="116"/>
                </a:cxn>
                <a:cxn ang="0">
                  <a:pos x="540" y="586"/>
                </a:cxn>
                <a:cxn ang="0">
                  <a:pos x="0" y="340"/>
                </a:cxn>
              </a:cxnLst>
              <a:rect l="0" t="0" r="r" b="b"/>
              <a:pathLst>
                <a:path w="998" h="586">
                  <a:moveTo>
                    <a:pt x="0" y="340"/>
                  </a:moveTo>
                  <a:lnTo>
                    <a:pt x="500" y="0"/>
                  </a:lnTo>
                  <a:lnTo>
                    <a:pt x="998" y="116"/>
                  </a:lnTo>
                  <a:lnTo>
                    <a:pt x="540" y="586"/>
                  </a:lnTo>
                  <a:lnTo>
                    <a:pt x="0" y="34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7568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31083" name="Rectangle 11"/>
          <p:cNvSpPr>
            <a:spLocks noChangeArrowheads="1"/>
          </p:cNvSpPr>
          <p:nvPr/>
        </p:nvSpPr>
        <p:spPr bwMode="gray">
          <a:xfrm>
            <a:off x="596900" y="1566863"/>
            <a:ext cx="6353175" cy="628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buClr>
                <a:srgbClr val="D7181F"/>
              </a:buClr>
              <a:buFont typeface="Wingdings" pitchFamily="2" charset="2"/>
              <a:buChar char="v"/>
            </a:pPr>
            <a:r>
              <a:rPr lang="en-US" sz="1600" b="1">
                <a:cs typeface="Arial" charset="0"/>
              </a:rPr>
              <a:t>  ThemeGallery  </a:t>
            </a:r>
            <a:r>
              <a:rPr lang="en-US" sz="1600">
                <a:cs typeface="Arial" charset="0"/>
              </a:rPr>
              <a:t>is a Design Digital Content &amp; Contents mall</a:t>
            </a:r>
          </a:p>
          <a:p>
            <a:pPr eaLnBrk="0" hangingPunct="0">
              <a:lnSpc>
                <a:spcPct val="110000"/>
              </a:lnSpc>
            </a:pPr>
            <a:r>
              <a:rPr lang="en-US" sz="1600">
                <a:cs typeface="Arial" charset="0"/>
              </a:rPr>
              <a:t>    developed by Guild Design Inc.</a:t>
            </a:r>
          </a:p>
        </p:txBody>
      </p:sp>
      <p:sp>
        <p:nvSpPr>
          <p:cNvPr id="131084" name="Text Box 12"/>
          <p:cNvSpPr txBox="1">
            <a:spLocks noChangeArrowheads="1"/>
          </p:cNvSpPr>
          <p:nvPr/>
        </p:nvSpPr>
        <p:spPr bwMode="gray">
          <a:xfrm>
            <a:off x="4117975" y="4065588"/>
            <a:ext cx="1401763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292929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Arial" charset="0"/>
              </a:rPr>
              <a:t>Vision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 rot="4976862" flipH="1">
            <a:off x="5648325" y="2730500"/>
            <a:ext cx="323850" cy="311150"/>
            <a:chOff x="1944" y="1111"/>
            <a:chExt cx="204" cy="196"/>
          </a:xfrm>
        </p:grpSpPr>
        <p:pic>
          <p:nvPicPr>
            <p:cNvPr id="131086" name="Picture 14" descr="circuler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</p:spPr>
        </p:pic>
        <p:sp>
          <p:nvSpPr>
            <p:cNvPr id="131087" name="Oval 15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" name="Group 16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31090" name="AutoShape 18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091" name="AutoShape 19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092" name="AutoShape 20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093" name="AutoShape 2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31095" name="AutoShape 23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096" name="AutoShape 24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097" name="AutoShape 25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098" name="AutoShape 26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31099" name="Arc 27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31100" name="Picture 28" descr="light_shadow1"/>
            <p:cNvPicPr>
              <a:picLocks noChangeAspect="1" noChangeArrowheads="1"/>
            </p:cNvPicPr>
            <p:nvPr/>
          </p:nvPicPr>
          <p:blipFill>
            <a:blip r:embed="rId4" cstate="print"/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</p:spPr>
        </p:pic>
      </p:grpSp>
      <p:grpSp>
        <p:nvGrpSpPr>
          <p:cNvPr id="8" name="Group 29"/>
          <p:cNvGrpSpPr>
            <a:grpSpLocks/>
          </p:cNvGrpSpPr>
          <p:nvPr/>
        </p:nvGrpSpPr>
        <p:grpSpPr bwMode="auto">
          <a:xfrm rot="4976862" flipH="1">
            <a:off x="2679700" y="3233738"/>
            <a:ext cx="323850" cy="311150"/>
            <a:chOff x="1944" y="1111"/>
            <a:chExt cx="204" cy="196"/>
          </a:xfrm>
        </p:grpSpPr>
        <p:pic>
          <p:nvPicPr>
            <p:cNvPr id="131102" name="Picture 30" descr="circuler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</p:spPr>
        </p:pic>
        <p:sp>
          <p:nvSpPr>
            <p:cNvPr id="131103" name="Oval 31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9" name="Group 32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10" name="Group 33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31106" name="AutoShape 3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107" name="AutoShape 3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108" name="AutoShape 3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109" name="AutoShape 3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1" name="Group 38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31111" name="AutoShape 3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112" name="AutoShape 4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113" name="AutoShape 4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114" name="AutoShape 4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31115" name="Arc 43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31116" name="Picture 44" descr="light_shadow1"/>
            <p:cNvPicPr>
              <a:picLocks noChangeAspect="1" noChangeArrowheads="1"/>
            </p:cNvPicPr>
            <p:nvPr/>
          </p:nvPicPr>
          <p:blipFill>
            <a:blip r:embed="rId4" cstate="print"/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</p:spPr>
        </p:pic>
      </p:grpSp>
      <p:grpSp>
        <p:nvGrpSpPr>
          <p:cNvPr id="12" name="Group 45"/>
          <p:cNvGrpSpPr>
            <a:grpSpLocks/>
          </p:cNvGrpSpPr>
          <p:nvPr/>
        </p:nvGrpSpPr>
        <p:grpSpPr bwMode="auto">
          <a:xfrm rot="4976862" flipH="1">
            <a:off x="4652963" y="5680075"/>
            <a:ext cx="323850" cy="311150"/>
            <a:chOff x="1944" y="1111"/>
            <a:chExt cx="204" cy="196"/>
          </a:xfrm>
        </p:grpSpPr>
        <p:pic>
          <p:nvPicPr>
            <p:cNvPr id="131118" name="Picture 46" descr="circuler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</p:spPr>
        </p:pic>
        <p:sp>
          <p:nvSpPr>
            <p:cNvPr id="131119" name="Oval 47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3" name="Group 48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14" name="Group 49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31122" name="AutoShape 5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123" name="AutoShape 5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124" name="AutoShape 5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125" name="AutoShape 5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5" name="Group 54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31127" name="AutoShape 5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128" name="AutoShape 5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129" name="AutoShape 5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1130" name="AutoShape 5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31131" name="Arc 59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31132" name="Picture 60" descr="light_shadow1"/>
            <p:cNvPicPr>
              <a:picLocks noChangeAspect="1" noChangeArrowheads="1"/>
            </p:cNvPicPr>
            <p:nvPr/>
          </p:nvPicPr>
          <p:blipFill>
            <a:blip r:embed="rId4" cstate="print"/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</p:spPr>
        </p:pic>
      </p:grpSp>
      <p:sp>
        <p:nvSpPr>
          <p:cNvPr id="131133" name="Text Box 61"/>
          <p:cNvSpPr txBox="1">
            <a:spLocks noChangeArrowheads="1"/>
          </p:cNvSpPr>
          <p:nvPr/>
        </p:nvSpPr>
        <p:spPr bwMode="gray">
          <a:xfrm>
            <a:off x="3489325" y="3556000"/>
            <a:ext cx="819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cs typeface="Arial" charset="0"/>
              </a:rPr>
              <a:t>Text1</a:t>
            </a:r>
          </a:p>
        </p:txBody>
      </p:sp>
      <p:sp>
        <p:nvSpPr>
          <p:cNvPr id="131134" name="Text Box 62"/>
          <p:cNvSpPr txBox="1">
            <a:spLocks noChangeArrowheads="1"/>
          </p:cNvSpPr>
          <p:nvPr/>
        </p:nvSpPr>
        <p:spPr bwMode="gray">
          <a:xfrm>
            <a:off x="4916488" y="3556000"/>
            <a:ext cx="819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cs typeface="Arial" charset="0"/>
              </a:rPr>
              <a:t>Text2</a:t>
            </a:r>
          </a:p>
        </p:txBody>
      </p:sp>
      <p:sp>
        <p:nvSpPr>
          <p:cNvPr id="131135" name="Text Box 63"/>
          <p:cNvSpPr txBox="1">
            <a:spLocks noChangeArrowheads="1"/>
          </p:cNvSpPr>
          <p:nvPr/>
        </p:nvSpPr>
        <p:spPr bwMode="gray">
          <a:xfrm>
            <a:off x="4425950" y="4854575"/>
            <a:ext cx="819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cs typeface="Arial" charset="0"/>
              </a:rPr>
              <a:t>Text3</a:t>
            </a:r>
          </a:p>
        </p:txBody>
      </p:sp>
      <p:sp>
        <p:nvSpPr>
          <p:cNvPr id="131136" name="AutoShape 64"/>
          <p:cNvSpPr>
            <a:spLocks/>
          </p:cNvSpPr>
          <p:nvPr/>
        </p:nvSpPr>
        <p:spPr bwMode="auto">
          <a:xfrm>
            <a:off x="6964363" y="2376488"/>
            <a:ext cx="1509712" cy="366712"/>
          </a:xfrm>
          <a:prstGeom prst="accentCallout2">
            <a:avLst>
              <a:gd name="adj1" fmla="val 31167"/>
              <a:gd name="adj2" fmla="val -5046"/>
              <a:gd name="adj3" fmla="val 31167"/>
              <a:gd name="adj4" fmla="val -38907"/>
              <a:gd name="adj5" fmla="val 99565"/>
              <a:gd name="adj6" fmla="val -73185"/>
            </a:avLst>
          </a:prstGeom>
          <a:noFill/>
          <a:ln w="9525">
            <a:solidFill>
              <a:schemeClr val="accent1"/>
            </a:solidFill>
            <a:miter lim="800000"/>
            <a:headEnd/>
            <a:tailEnd type="diamond" w="med" len="med"/>
          </a:ln>
          <a:effectLst/>
        </p:spPr>
        <p:txBody>
          <a:bodyPr anchor="ctr"/>
          <a:lstStyle/>
          <a:p>
            <a:pPr eaLnBrk="0" hangingPunct="0"/>
            <a:r>
              <a:rPr lang="en-US" sz="1600">
                <a:solidFill>
                  <a:srgbClr val="000000"/>
                </a:solidFill>
                <a:cs typeface="Arial" charset="0"/>
              </a:rPr>
              <a:t>Your text in here</a:t>
            </a:r>
          </a:p>
        </p:txBody>
      </p:sp>
      <p:sp>
        <p:nvSpPr>
          <p:cNvPr id="131137" name="AutoShape 65"/>
          <p:cNvSpPr>
            <a:spLocks/>
          </p:cNvSpPr>
          <p:nvPr/>
        </p:nvSpPr>
        <p:spPr bwMode="auto">
          <a:xfrm>
            <a:off x="6026150" y="5521325"/>
            <a:ext cx="1509713" cy="366713"/>
          </a:xfrm>
          <a:prstGeom prst="accentCallout2">
            <a:avLst>
              <a:gd name="adj1" fmla="val 31167"/>
              <a:gd name="adj2" fmla="val -5046"/>
              <a:gd name="adj3" fmla="val 31167"/>
              <a:gd name="adj4" fmla="val -38907"/>
              <a:gd name="adj5" fmla="val 99565"/>
              <a:gd name="adj6" fmla="val -73185"/>
            </a:avLst>
          </a:prstGeom>
          <a:noFill/>
          <a:ln w="9525">
            <a:solidFill>
              <a:schemeClr val="accent1"/>
            </a:solidFill>
            <a:miter lim="800000"/>
            <a:headEnd/>
            <a:tailEnd type="diamond" w="med" len="med"/>
          </a:ln>
          <a:effectLst/>
        </p:spPr>
        <p:txBody>
          <a:bodyPr anchor="ctr"/>
          <a:lstStyle/>
          <a:p>
            <a:pPr eaLnBrk="0" hangingPunct="0"/>
            <a:r>
              <a:rPr lang="en-US" sz="1600">
                <a:solidFill>
                  <a:srgbClr val="000000"/>
                </a:solidFill>
                <a:cs typeface="Arial" charset="0"/>
              </a:rPr>
              <a:t>Your text in here</a:t>
            </a:r>
          </a:p>
        </p:txBody>
      </p:sp>
      <p:sp>
        <p:nvSpPr>
          <p:cNvPr id="131138" name="AutoShape 66"/>
          <p:cNvSpPr>
            <a:spLocks/>
          </p:cNvSpPr>
          <p:nvPr/>
        </p:nvSpPr>
        <p:spPr bwMode="auto">
          <a:xfrm>
            <a:off x="457200" y="3006725"/>
            <a:ext cx="1509713" cy="366713"/>
          </a:xfrm>
          <a:prstGeom prst="accentCallout2">
            <a:avLst>
              <a:gd name="adj1" fmla="val 31167"/>
              <a:gd name="adj2" fmla="val 105046"/>
              <a:gd name="adj3" fmla="val 31167"/>
              <a:gd name="adj4" fmla="val 131333"/>
              <a:gd name="adj5" fmla="val 99565"/>
              <a:gd name="adj6" fmla="val 158046"/>
            </a:avLst>
          </a:prstGeom>
          <a:noFill/>
          <a:ln w="9525">
            <a:solidFill>
              <a:schemeClr val="accent1"/>
            </a:solidFill>
            <a:miter lim="800000"/>
            <a:headEnd/>
            <a:tailEnd type="diamond" w="med" len="med"/>
          </a:ln>
          <a:effectLst/>
        </p:spPr>
        <p:txBody>
          <a:bodyPr anchor="ctr"/>
          <a:lstStyle/>
          <a:p>
            <a:pPr algn="r" eaLnBrk="0" hangingPunct="0"/>
            <a:r>
              <a:rPr lang="en-US" sz="1600">
                <a:solidFill>
                  <a:srgbClr val="000000"/>
                </a:solidFill>
                <a:cs typeface="Arial" charset="0"/>
              </a:rPr>
              <a:t>Your text in here</a:t>
            </a: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-33" y="0"/>
          <a:ext cx="9335613" cy="700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Слайд" r:id="rId6" imgW="3863363" imgH="2898752" progId="PowerPoint.Slide.12">
                  <p:embed/>
                </p:oleObj>
              </mc:Choice>
              <mc:Fallback>
                <p:oleObj name="Слайд" r:id="rId6" imgW="3863363" imgH="2898752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3" y="0"/>
                        <a:ext cx="9335613" cy="700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Прямоугольник 67"/>
          <p:cNvSpPr/>
          <p:nvPr/>
        </p:nvSpPr>
        <p:spPr>
          <a:xfrm>
            <a:off x="8072462" y="142852"/>
            <a:ext cx="1285884" cy="35719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6" name="Picture 6" descr="D:\Фильмы\0aaaa\NOVEMBER1\Wallpapers Ocean Life\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04" name="Rectangle 4"/>
          <p:cNvSpPr>
            <a:spLocks noGrp="1" noChangeArrowheads="1"/>
          </p:cNvSpPr>
          <p:nvPr>
            <p:ph type="ctrTitle"/>
          </p:nvPr>
        </p:nvSpPr>
        <p:spPr>
          <a:ln>
            <a:noFill/>
          </a:ln>
        </p:spPr>
        <p:txBody>
          <a:bodyPr/>
          <a:lstStyle/>
          <a:p>
            <a:r>
              <a:rPr lang="ru-RU" dirty="0" smtClean="0">
                <a:solidFill>
                  <a:srgbClr val="2F0BE3"/>
                </a:solidFill>
              </a:rPr>
              <a:t>СПАСИБО!</a:t>
            </a:r>
            <a:endParaRPr lang="en-US" dirty="0">
              <a:solidFill>
                <a:srgbClr val="2F0BE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86" name="Rectangle 42"/>
          <p:cNvSpPr>
            <a:spLocks noGrp="1" noChangeArrowheads="1"/>
          </p:cNvSpPr>
          <p:nvPr>
            <p:ph type="title"/>
          </p:nvPr>
        </p:nvSpPr>
        <p:spPr>
          <a:xfrm>
            <a:off x="285720" y="381000"/>
            <a:ext cx="6343680" cy="563563"/>
          </a:xfrm>
        </p:spPr>
        <p:txBody>
          <a:bodyPr/>
          <a:lstStyle/>
          <a:p>
            <a:r>
              <a:rPr lang="ru-RU" dirty="0" smtClean="0">
                <a:solidFill>
                  <a:srgbClr val="2F0BE3"/>
                </a:solidFill>
              </a:rPr>
              <a:t>Актуальность проекта</a:t>
            </a:r>
            <a:endParaRPr lang="en-US" dirty="0">
              <a:solidFill>
                <a:srgbClr val="2F0BE3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214414" y="2219584"/>
            <a:ext cx="4713192" cy="4852754"/>
            <a:chOff x="1214414" y="2071678"/>
            <a:chExt cx="4713192" cy="4852754"/>
          </a:xfrm>
        </p:grpSpPr>
        <p:sp>
          <p:nvSpPr>
            <p:cNvPr id="12" name="Freeform 62"/>
            <p:cNvSpPr>
              <a:spLocks noEditPoints="1"/>
            </p:cNvSpPr>
            <p:nvPr/>
          </p:nvSpPr>
          <p:spPr bwMode="gray">
            <a:xfrm rot="20954467">
              <a:off x="1677556" y="3002282"/>
              <a:ext cx="4250050" cy="3922150"/>
            </a:xfrm>
            <a:custGeom>
              <a:avLst/>
              <a:gdLst/>
              <a:ahLst/>
              <a:cxnLst>
                <a:cxn ang="0">
                  <a:pos x="1092" y="50"/>
                </a:cxn>
                <a:cxn ang="0">
                  <a:pos x="822" y="168"/>
                </a:cxn>
                <a:cxn ang="0">
                  <a:pos x="594" y="300"/>
                </a:cxn>
                <a:cxn ang="0">
                  <a:pos x="406" y="446"/>
                </a:cxn>
                <a:cxn ang="0">
                  <a:pos x="254" y="604"/>
                </a:cxn>
                <a:cxn ang="0">
                  <a:pos x="140" y="772"/>
                </a:cxn>
                <a:cxn ang="0">
                  <a:pos x="60" y="944"/>
                </a:cxn>
                <a:cxn ang="0">
                  <a:pos x="14" y="1122"/>
                </a:cxn>
                <a:cxn ang="0">
                  <a:pos x="0" y="1300"/>
                </a:cxn>
                <a:cxn ang="0">
                  <a:pos x="18" y="1476"/>
                </a:cxn>
                <a:cxn ang="0">
                  <a:pos x="64" y="1650"/>
                </a:cxn>
                <a:cxn ang="0">
                  <a:pos x="138" y="1818"/>
                </a:cxn>
                <a:cxn ang="0">
                  <a:pos x="238" y="1978"/>
                </a:cxn>
                <a:cxn ang="0">
                  <a:pos x="364" y="2126"/>
                </a:cxn>
                <a:cxn ang="0">
                  <a:pos x="512" y="2262"/>
                </a:cxn>
                <a:cxn ang="0">
                  <a:pos x="684" y="2382"/>
                </a:cxn>
                <a:cxn ang="0">
                  <a:pos x="874" y="2484"/>
                </a:cxn>
                <a:cxn ang="0">
                  <a:pos x="1086" y="2564"/>
                </a:cxn>
                <a:cxn ang="0">
                  <a:pos x="1314" y="2622"/>
                </a:cxn>
                <a:cxn ang="0">
                  <a:pos x="1558" y="2654"/>
                </a:cxn>
                <a:cxn ang="0">
                  <a:pos x="1818" y="2658"/>
                </a:cxn>
                <a:cxn ang="0">
                  <a:pos x="2090" y="2632"/>
                </a:cxn>
                <a:cxn ang="0">
                  <a:pos x="2374" y="2574"/>
                </a:cxn>
                <a:cxn ang="0">
                  <a:pos x="2544" y="2912"/>
                </a:cxn>
                <a:cxn ang="0">
                  <a:pos x="1868" y="1552"/>
                </a:cxn>
                <a:cxn ang="0">
                  <a:pos x="1956" y="1914"/>
                </a:cxn>
                <a:cxn ang="0">
                  <a:pos x="1788" y="1936"/>
                </a:cxn>
                <a:cxn ang="0">
                  <a:pos x="1616" y="1934"/>
                </a:cxn>
                <a:cxn ang="0">
                  <a:pos x="1442" y="1912"/>
                </a:cxn>
                <a:cxn ang="0">
                  <a:pos x="1272" y="1872"/>
                </a:cxn>
                <a:cxn ang="0">
                  <a:pos x="1108" y="1812"/>
                </a:cxn>
                <a:cxn ang="0">
                  <a:pos x="952" y="1736"/>
                </a:cxn>
                <a:cxn ang="0">
                  <a:pos x="810" y="1646"/>
                </a:cxn>
                <a:cxn ang="0">
                  <a:pos x="684" y="1542"/>
                </a:cxn>
                <a:cxn ang="0">
                  <a:pos x="578" y="1428"/>
                </a:cxn>
                <a:cxn ang="0">
                  <a:pos x="494" y="1304"/>
                </a:cxn>
                <a:cxn ang="0">
                  <a:pos x="438" y="1170"/>
                </a:cxn>
                <a:cxn ang="0">
                  <a:pos x="410" y="1032"/>
                </a:cxn>
                <a:cxn ang="0">
                  <a:pos x="416" y="888"/>
                </a:cxn>
                <a:cxn ang="0">
                  <a:pos x="460" y="742"/>
                </a:cxn>
                <a:cxn ang="0">
                  <a:pos x="544" y="592"/>
                </a:cxn>
                <a:cxn ang="0">
                  <a:pos x="670" y="444"/>
                </a:cxn>
                <a:cxn ang="0">
                  <a:pos x="844" y="298"/>
                </a:cxn>
                <a:cxn ang="0">
                  <a:pos x="1070" y="154"/>
                </a:cxn>
                <a:cxn ang="0">
                  <a:pos x="1348" y="16"/>
                </a:cxn>
                <a:cxn ang="0">
                  <a:pos x="1244" y="0"/>
                </a:cxn>
                <a:cxn ang="0">
                  <a:pos x="2820" y="1934"/>
                </a:cxn>
                <a:cxn ang="0">
                  <a:pos x="2820" y="1934"/>
                </a:cxn>
              </a:cxnLst>
              <a:rect l="0" t="0" r="r" b="b"/>
              <a:pathLst>
                <a:path w="2820" h="2912">
                  <a:moveTo>
                    <a:pt x="1244" y="0"/>
                  </a:moveTo>
                  <a:lnTo>
                    <a:pt x="1092" y="50"/>
                  </a:lnTo>
                  <a:lnTo>
                    <a:pt x="952" y="106"/>
                  </a:lnTo>
                  <a:lnTo>
                    <a:pt x="822" y="168"/>
                  </a:lnTo>
                  <a:lnTo>
                    <a:pt x="704" y="232"/>
                  </a:lnTo>
                  <a:lnTo>
                    <a:pt x="594" y="300"/>
                  </a:lnTo>
                  <a:lnTo>
                    <a:pt x="494" y="372"/>
                  </a:lnTo>
                  <a:lnTo>
                    <a:pt x="406" y="446"/>
                  </a:lnTo>
                  <a:lnTo>
                    <a:pt x="324" y="524"/>
                  </a:lnTo>
                  <a:lnTo>
                    <a:pt x="254" y="604"/>
                  </a:lnTo>
                  <a:lnTo>
                    <a:pt x="192" y="686"/>
                  </a:lnTo>
                  <a:lnTo>
                    <a:pt x="140" y="772"/>
                  </a:lnTo>
                  <a:lnTo>
                    <a:pt x="96" y="856"/>
                  </a:lnTo>
                  <a:lnTo>
                    <a:pt x="60" y="944"/>
                  </a:lnTo>
                  <a:lnTo>
                    <a:pt x="32" y="1032"/>
                  </a:lnTo>
                  <a:lnTo>
                    <a:pt x="14" y="1122"/>
                  </a:lnTo>
                  <a:lnTo>
                    <a:pt x="2" y="1210"/>
                  </a:lnTo>
                  <a:lnTo>
                    <a:pt x="0" y="1300"/>
                  </a:lnTo>
                  <a:lnTo>
                    <a:pt x="4" y="1388"/>
                  </a:lnTo>
                  <a:lnTo>
                    <a:pt x="18" y="1476"/>
                  </a:lnTo>
                  <a:lnTo>
                    <a:pt x="36" y="1564"/>
                  </a:lnTo>
                  <a:lnTo>
                    <a:pt x="64" y="1650"/>
                  </a:lnTo>
                  <a:lnTo>
                    <a:pt x="96" y="1736"/>
                  </a:lnTo>
                  <a:lnTo>
                    <a:pt x="138" y="1818"/>
                  </a:lnTo>
                  <a:lnTo>
                    <a:pt x="184" y="1900"/>
                  </a:lnTo>
                  <a:lnTo>
                    <a:pt x="238" y="1978"/>
                  </a:lnTo>
                  <a:lnTo>
                    <a:pt x="298" y="2054"/>
                  </a:lnTo>
                  <a:lnTo>
                    <a:pt x="364" y="2126"/>
                  </a:lnTo>
                  <a:lnTo>
                    <a:pt x="434" y="2196"/>
                  </a:lnTo>
                  <a:lnTo>
                    <a:pt x="512" y="2262"/>
                  </a:lnTo>
                  <a:lnTo>
                    <a:pt x="596" y="2324"/>
                  </a:lnTo>
                  <a:lnTo>
                    <a:pt x="684" y="2382"/>
                  </a:lnTo>
                  <a:lnTo>
                    <a:pt x="776" y="2436"/>
                  </a:lnTo>
                  <a:lnTo>
                    <a:pt x="874" y="2484"/>
                  </a:lnTo>
                  <a:lnTo>
                    <a:pt x="978" y="2526"/>
                  </a:lnTo>
                  <a:lnTo>
                    <a:pt x="1086" y="2564"/>
                  </a:lnTo>
                  <a:lnTo>
                    <a:pt x="1198" y="2596"/>
                  </a:lnTo>
                  <a:lnTo>
                    <a:pt x="1314" y="2622"/>
                  </a:lnTo>
                  <a:lnTo>
                    <a:pt x="1434" y="2642"/>
                  </a:lnTo>
                  <a:lnTo>
                    <a:pt x="1558" y="2654"/>
                  </a:lnTo>
                  <a:lnTo>
                    <a:pt x="1686" y="2660"/>
                  </a:lnTo>
                  <a:lnTo>
                    <a:pt x="1818" y="2658"/>
                  </a:lnTo>
                  <a:lnTo>
                    <a:pt x="1952" y="2650"/>
                  </a:lnTo>
                  <a:lnTo>
                    <a:pt x="2090" y="2632"/>
                  </a:lnTo>
                  <a:lnTo>
                    <a:pt x="2230" y="2608"/>
                  </a:lnTo>
                  <a:lnTo>
                    <a:pt x="2374" y="2574"/>
                  </a:lnTo>
                  <a:lnTo>
                    <a:pt x="2542" y="2912"/>
                  </a:lnTo>
                  <a:lnTo>
                    <a:pt x="2544" y="2912"/>
                  </a:lnTo>
                  <a:lnTo>
                    <a:pt x="2820" y="1934"/>
                  </a:lnTo>
                  <a:lnTo>
                    <a:pt x="1868" y="1552"/>
                  </a:lnTo>
                  <a:lnTo>
                    <a:pt x="2036" y="1894"/>
                  </a:lnTo>
                  <a:lnTo>
                    <a:pt x="1956" y="1914"/>
                  </a:lnTo>
                  <a:lnTo>
                    <a:pt x="1872" y="1928"/>
                  </a:lnTo>
                  <a:lnTo>
                    <a:pt x="1788" y="1936"/>
                  </a:lnTo>
                  <a:lnTo>
                    <a:pt x="1702" y="1938"/>
                  </a:lnTo>
                  <a:lnTo>
                    <a:pt x="1616" y="1934"/>
                  </a:lnTo>
                  <a:lnTo>
                    <a:pt x="1528" y="1926"/>
                  </a:lnTo>
                  <a:lnTo>
                    <a:pt x="1442" y="1912"/>
                  </a:lnTo>
                  <a:lnTo>
                    <a:pt x="1356" y="1894"/>
                  </a:lnTo>
                  <a:lnTo>
                    <a:pt x="1272" y="1872"/>
                  </a:lnTo>
                  <a:lnTo>
                    <a:pt x="1188" y="1844"/>
                  </a:lnTo>
                  <a:lnTo>
                    <a:pt x="1108" y="1812"/>
                  </a:lnTo>
                  <a:lnTo>
                    <a:pt x="1028" y="1776"/>
                  </a:lnTo>
                  <a:lnTo>
                    <a:pt x="952" y="1736"/>
                  </a:lnTo>
                  <a:lnTo>
                    <a:pt x="880" y="1692"/>
                  </a:lnTo>
                  <a:lnTo>
                    <a:pt x="810" y="1646"/>
                  </a:lnTo>
                  <a:lnTo>
                    <a:pt x="744" y="1596"/>
                  </a:lnTo>
                  <a:lnTo>
                    <a:pt x="684" y="1542"/>
                  </a:lnTo>
                  <a:lnTo>
                    <a:pt x="628" y="1486"/>
                  </a:lnTo>
                  <a:lnTo>
                    <a:pt x="578" y="1428"/>
                  </a:lnTo>
                  <a:lnTo>
                    <a:pt x="532" y="1366"/>
                  </a:lnTo>
                  <a:lnTo>
                    <a:pt x="494" y="1304"/>
                  </a:lnTo>
                  <a:lnTo>
                    <a:pt x="462" y="1238"/>
                  </a:lnTo>
                  <a:lnTo>
                    <a:pt x="438" y="1170"/>
                  </a:lnTo>
                  <a:lnTo>
                    <a:pt x="420" y="1102"/>
                  </a:lnTo>
                  <a:lnTo>
                    <a:pt x="410" y="1032"/>
                  </a:lnTo>
                  <a:lnTo>
                    <a:pt x="410" y="960"/>
                  </a:lnTo>
                  <a:lnTo>
                    <a:pt x="416" y="888"/>
                  </a:lnTo>
                  <a:lnTo>
                    <a:pt x="434" y="816"/>
                  </a:lnTo>
                  <a:lnTo>
                    <a:pt x="460" y="742"/>
                  </a:lnTo>
                  <a:lnTo>
                    <a:pt x="496" y="668"/>
                  </a:lnTo>
                  <a:lnTo>
                    <a:pt x="544" y="592"/>
                  </a:lnTo>
                  <a:lnTo>
                    <a:pt x="602" y="518"/>
                  </a:lnTo>
                  <a:lnTo>
                    <a:pt x="670" y="444"/>
                  </a:lnTo>
                  <a:lnTo>
                    <a:pt x="752" y="370"/>
                  </a:lnTo>
                  <a:lnTo>
                    <a:pt x="844" y="298"/>
                  </a:lnTo>
                  <a:lnTo>
                    <a:pt x="950" y="226"/>
                  </a:lnTo>
                  <a:lnTo>
                    <a:pt x="1070" y="154"/>
                  </a:lnTo>
                  <a:lnTo>
                    <a:pt x="1202" y="84"/>
                  </a:lnTo>
                  <a:lnTo>
                    <a:pt x="1348" y="16"/>
                  </a:lnTo>
                  <a:lnTo>
                    <a:pt x="1244" y="0"/>
                  </a:lnTo>
                  <a:lnTo>
                    <a:pt x="1244" y="0"/>
                  </a:lnTo>
                  <a:lnTo>
                    <a:pt x="1244" y="0"/>
                  </a:lnTo>
                  <a:close/>
                  <a:moveTo>
                    <a:pt x="2820" y="1934"/>
                  </a:moveTo>
                  <a:lnTo>
                    <a:pt x="2820" y="1934"/>
                  </a:lnTo>
                  <a:lnTo>
                    <a:pt x="2820" y="1934"/>
                  </a:lnTo>
                  <a:close/>
                </a:path>
              </a:pathLst>
            </a:custGeom>
            <a:gradFill rotWithShape="1">
              <a:gsLst>
                <a:gs pos="0">
                  <a:srgbClr val="CC9900"/>
                </a:gs>
                <a:gs pos="50000">
                  <a:srgbClr val="EAD88A"/>
                </a:gs>
                <a:gs pos="100000">
                  <a:srgbClr val="CC9900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  <a:effectLst/>
            <a:scene3d>
              <a:camera prst="legacyPerspectiveFront">
                <a:rot lat="1500000" lon="2009999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9900"/>
              </a:extrusionClr>
            </a:sp3d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1214414" y="2071678"/>
              <a:ext cx="250033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ru-RU" sz="2800" b="1" dirty="0" smtClean="0">
                  <a:solidFill>
                    <a:srgbClr val="FFC000"/>
                  </a:solidFill>
                  <a:latin typeface="Verdana" pitchFamily="34" charset="0"/>
                </a:rPr>
                <a:t>Развитие</a:t>
              </a:r>
            </a:p>
            <a:p>
              <a:pPr algn="l"/>
              <a:r>
                <a:rPr lang="ru-RU" sz="2800" b="1" dirty="0" smtClean="0">
                  <a:solidFill>
                    <a:srgbClr val="FFC000"/>
                  </a:solidFill>
                  <a:latin typeface="Verdana" pitchFamily="34" charset="0"/>
                </a:rPr>
                <a:t>речи</a:t>
              </a:r>
              <a:endParaRPr lang="en-US" sz="2800" b="1" dirty="0">
                <a:solidFill>
                  <a:srgbClr val="FFC000"/>
                </a:solidFill>
                <a:latin typeface="Verdana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521504" y="1229809"/>
            <a:ext cx="5408214" cy="4613347"/>
            <a:chOff x="3521504" y="1081903"/>
            <a:chExt cx="5408214" cy="4613347"/>
          </a:xfrm>
        </p:grpSpPr>
        <p:sp>
          <p:nvSpPr>
            <p:cNvPr id="13" name="Freeform 63"/>
            <p:cNvSpPr>
              <a:spLocks noEditPoints="1"/>
            </p:cNvSpPr>
            <p:nvPr/>
          </p:nvSpPr>
          <p:spPr bwMode="gray">
            <a:xfrm rot="10552877">
              <a:off x="3521504" y="1081903"/>
              <a:ext cx="4401553" cy="3743685"/>
            </a:xfrm>
            <a:custGeom>
              <a:avLst/>
              <a:gdLst/>
              <a:ahLst/>
              <a:cxnLst>
                <a:cxn ang="0">
                  <a:pos x="1092" y="50"/>
                </a:cxn>
                <a:cxn ang="0">
                  <a:pos x="822" y="168"/>
                </a:cxn>
                <a:cxn ang="0">
                  <a:pos x="594" y="300"/>
                </a:cxn>
                <a:cxn ang="0">
                  <a:pos x="406" y="446"/>
                </a:cxn>
                <a:cxn ang="0">
                  <a:pos x="254" y="604"/>
                </a:cxn>
                <a:cxn ang="0">
                  <a:pos x="140" y="772"/>
                </a:cxn>
                <a:cxn ang="0">
                  <a:pos x="60" y="944"/>
                </a:cxn>
                <a:cxn ang="0">
                  <a:pos x="14" y="1122"/>
                </a:cxn>
                <a:cxn ang="0">
                  <a:pos x="0" y="1300"/>
                </a:cxn>
                <a:cxn ang="0">
                  <a:pos x="18" y="1476"/>
                </a:cxn>
                <a:cxn ang="0">
                  <a:pos x="64" y="1650"/>
                </a:cxn>
                <a:cxn ang="0">
                  <a:pos x="138" y="1818"/>
                </a:cxn>
                <a:cxn ang="0">
                  <a:pos x="238" y="1978"/>
                </a:cxn>
                <a:cxn ang="0">
                  <a:pos x="364" y="2126"/>
                </a:cxn>
                <a:cxn ang="0">
                  <a:pos x="512" y="2262"/>
                </a:cxn>
                <a:cxn ang="0">
                  <a:pos x="684" y="2382"/>
                </a:cxn>
                <a:cxn ang="0">
                  <a:pos x="874" y="2484"/>
                </a:cxn>
                <a:cxn ang="0">
                  <a:pos x="1086" y="2564"/>
                </a:cxn>
                <a:cxn ang="0">
                  <a:pos x="1314" y="2622"/>
                </a:cxn>
                <a:cxn ang="0">
                  <a:pos x="1558" y="2654"/>
                </a:cxn>
                <a:cxn ang="0">
                  <a:pos x="1818" y="2658"/>
                </a:cxn>
                <a:cxn ang="0">
                  <a:pos x="2090" y="2632"/>
                </a:cxn>
                <a:cxn ang="0">
                  <a:pos x="2374" y="2574"/>
                </a:cxn>
                <a:cxn ang="0">
                  <a:pos x="2544" y="2912"/>
                </a:cxn>
                <a:cxn ang="0">
                  <a:pos x="1868" y="1552"/>
                </a:cxn>
                <a:cxn ang="0">
                  <a:pos x="1956" y="1914"/>
                </a:cxn>
                <a:cxn ang="0">
                  <a:pos x="1788" y="1936"/>
                </a:cxn>
                <a:cxn ang="0">
                  <a:pos x="1616" y="1934"/>
                </a:cxn>
                <a:cxn ang="0">
                  <a:pos x="1442" y="1912"/>
                </a:cxn>
                <a:cxn ang="0">
                  <a:pos x="1272" y="1872"/>
                </a:cxn>
                <a:cxn ang="0">
                  <a:pos x="1108" y="1812"/>
                </a:cxn>
                <a:cxn ang="0">
                  <a:pos x="952" y="1736"/>
                </a:cxn>
                <a:cxn ang="0">
                  <a:pos x="810" y="1646"/>
                </a:cxn>
                <a:cxn ang="0">
                  <a:pos x="684" y="1542"/>
                </a:cxn>
                <a:cxn ang="0">
                  <a:pos x="578" y="1428"/>
                </a:cxn>
                <a:cxn ang="0">
                  <a:pos x="494" y="1304"/>
                </a:cxn>
                <a:cxn ang="0">
                  <a:pos x="438" y="1170"/>
                </a:cxn>
                <a:cxn ang="0">
                  <a:pos x="410" y="1032"/>
                </a:cxn>
                <a:cxn ang="0">
                  <a:pos x="416" y="888"/>
                </a:cxn>
                <a:cxn ang="0">
                  <a:pos x="460" y="742"/>
                </a:cxn>
                <a:cxn ang="0">
                  <a:pos x="544" y="592"/>
                </a:cxn>
                <a:cxn ang="0">
                  <a:pos x="670" y="444"/>
                </a:cxn>
                <a:cxn ang="0">
                  <a:pos x="844" y="298"/>
                </a:cxn>
                <a:cxn ang="0">
                  <a:pos x="1070" y="154"/>
                </a:cxn>
                <a:cxn ang="0">
                  <a:pos x="1348" y="16"/>
                </a:cxn>
                <a:cxn ang="0">
                  <a:pos x="1244" y="0"/>
                </a:cxn>
                <a:cxn ang="0">
                  <a:pos x="2820" y="1934"/>
                </a:cxn>
                <a:cxn ang="0">
                  <a:pos x="2820" y="1934"/>
                </a:cxn>
              </a:cxnLst>
              <a:rect l="0" t="0" r="r" b="b"/>
              <a:pathLst>
                <a:path w="2820" h="2912">
                  <a:moveTo>
                    <a:pt x="1244" y="0"/>
                  </a:moveTo>
                  <a:lnTo>
                    <a:pt x="1092" y="50"/>
                  </a:lnTo>
                  <a:lnTo>
                    <a:pt x="952" y="106"/>
                  </a:lnTo>
                  <a:lnTo>
                    <a:pt x="822" y="168"/>
                  </a:lnTo>
                  <a:lnTo>
                    <a:pt x="704" y="232"/>
                  </a:lnTo>
                  <a:lnTo>
                    <a:pt x="594" y="300"/>
                  </a:lnTo>
                  <a:lnTo>
                    <a:pt x="494" y="372"/>
                  </a:lnTo>
                  <a:lnTo>
                    <a:pt x="406" y="446"/>
                  </a:lnTo>
                  <a:lnTo>
                    <a:pt x="324" y="524"/>
                  </a:lnTo>
                  <a:lnTo>
                    <a:pt x="254" y="604"/>
                  </a:lnTo>
                  <a:lnTo>
                    <a:pt x="192" y="686"/>
                  </a:lnTo>
                  <a:lnTo>
                    <a:pt x="140" y="772"/>
                  </a:lnTo>
                  <a:lnTo>
                    <a:pt x="96" y="856"/>
                  </a:lnTo>
                  <a:lnTo>
                    <a:pt x="60" y="944"/>
                  </a:lnTo>
                  <a:lnTo>
                    <a:pt x="32" y="1032"/>
                  </a:lnTo>
                  <a:lnTo>
                    <a:pt x="14" y="1122"/>
                  </a:lnTo>
                  <a:lnTo>
                    <a:pt x="2" y="1210"/>
                  </a:lnTo>
                  <a:lnTo>
                    <a:pt x="0" y="1300"/>
                  </a:lnTo>
                  <a:lnTo>
                    <a:pt x="4" y="1388"/>
                  </a:lnTo>
                  <a:lnTo>
                    <a:pt x="18" y="1476"/>
                  </a:lnTo>
                  <a:lnTo>
                    <a:pt x="36" y="1564"/>
                  </a:lnTo>
                  <a:lnTo>
                    <a:pt x="64" y="1650"/>
                  </a:lnTo>
                  <a:lnTo>
                    <a:pt x="96" y="1736"/>
                  </a:lnTo>
                  <a:lnTo>
                    <a:pt x="138" y="1818"/>
                  </a:lnTo>
                  <a:lnTo>
                    <a:pt x="184" y="1900"/>
                  </a:lnTo>
                  <a:lnTo>
                    <a:pt x="238" y="1978"/>
                  </a:lnTo>
                  <a:lnTo>
                    <a:pt x="298" y="2054"/>
                  </a:lnTo>
                  <a:lnTo>
                    <a:pt x="364" y="2126"/>
                  </a:lnTo>
                  <a:lnTo>
                    <a:pt x="434" y="2196"/>
                  </a:lnTo>
                  <a:lnTo>
                    <a:pt x="512" y="2262"/>
                  </a:lnTo>
                  <a:lnTo>
                    <a:pt x="596" y="2324"/>
                  </a:lnTo>
                  <a:lnTo>
                    <a:pt x="684" y="2382"/>
                  </a:lnTo>
                  <a:lnTo>
                    <a:pt x="776" y="2436"/>
                  </a:lnTo>
                  <a:lnTo>
                    <a:pt x="874" y="2484"/>
                  </a:lnTo>
                  <a:lnTo>
                    <a:pt x="978" y="2526"/>
                  </a:lnTo>
                  <a:lnTo>
                    <a:pt x="1086" y="2564"/>
                  </a:lnTo>
                  <a:lnTo>
                    <a:pt x="1198" y="2596"/>
                  </a:lnTo>
                  <a:lnTo>
                    <a:pt x="1314" y="2622"/>
                  </a:lnTo>
                  <a:lnTo>
                    <a:pt x="1434" y="2642"/>
                  </a:lnTo>
                  <a:lnTo>
                    <a:pt x="1558" y="2654"/>
                  </a:lnTo>
                  <a:lnTo>
                    <a:pt x="1686" y="2660"/>
                  </a:lnTo>
                  <a:lnTo>
                    <a:pt x="1818" y="2658"/>
                  </a:lnTo>
                  <a:lnTo>
                    <a:pt x="1952" y="2650"/>
                  </a:lnTo>
                  <a:lnTo>
                    <a:pt x="2090" y="2632"/>
                  </a:lnTo>
                  <a:lnTo>
                    <a:pt x="2230" y="2608"/>
                  </a:lnTo>
                  <a:lnTo>
                    <a:pt x="2374" y="2574"/>
                  </a:lnTo>
                  <a:lnTo>
                    <a:pt x="2542" y="2912"/>
                  </a:lnTo>
                  <a:lnTo>
                    <a:pt x="2544" y="2912"/>
                  </a:lnTo>
                  <a:lnTo>
                    <a:pt x="2820" y="1934"/>
                  </a:lnTo>
                  <a:lnTo>
                    <a:pt x="1868" y="1552"/>
                  </a:lnTo>
                  <a:lnTo>
                    <a:pt x="2036" y="1894"/>
                  </a:lnTo>
                  <a:lnTo>
                    <a:pt x="1956" y="1914"/>
                  </a:lnTo>
                  <a:lnTo>
                    <a:pt x="1872" y="1928"/>
                  </a:lnTo>
                  <a:lnTo>
                    <a:pt x="1788" y="1936"/>
                  </a:lnTo>
                  <a:lnTo>
                    <a:pt x="1702" y="1938"/>
                  </a:lnTo>
                  <a:lnTo>
                    <a:pt x="1616" y="1934"/>
                  </a:lnTo>
                  <a:lnTo>
                    <a:pt x="1528" y="1926"/>
                  </a:lnTo>
                  <a:lnTo>
                    <a:pt x="1442" y="1912"/>
                  </a:lnTo>
                  <a:lnTo>
                    <a:pt x="1356" y="1894"/>
                  </a:lnTo>
                  <a:lnTo>
                    <a:pt x="1272" y="1872"/>
                  </a:lnTo>
                  <a:lnTo>
                    <a:pt x="1188" y="1844"/>
                  </a:lnTo>
                  <a:lnTo>
                    <a:pt x="1108" y="1812"/>
                  </a:lnTo>
                  <a:lnTo>
                    <a:pt x="1028" y="1776"/>
                  </a:lnTo>
                  <a:lnTo>
                    <a:pt x="952" y="1736"/>
                  </a:lnTo>
                  <a:lnTo>
                    <a:pt x="880" y="1692"/>
                  </a:lnTo>
                  <a:lnTo>
                    <a:pt x="810" y="1646"/>
                  </a:lnTo>
                  <a:lnTo>
                    <a:pt x="744" y="1596"/>
                  </a:lnTo>
                  <a:lnTo>
                    <a:pt x="684" y="1542"/>
                  </a:lnTo>
                  <a:lnTo>
                    <a:pt x="628" y="1486"/>
                  </a:lnTo>
                  <a:lnTo>
                    <a:pt x="578" y="1428"/>
                  </a:lnTo>
                  <a:lnTo>
                    <a:pt x="532" y="1366"/>
                  </a:lnTo>
                  <a:lnTo>
                    <a:pt x="494" y="1304"/>
                  </a:lnTo>
                  <a:lnTo>
                    <a:pt x="462" y="1238"/>
                  </a:lnTo>
                  <a:lnTo>
                    <a:pt x="438" y="1170"/>
                  </a:lnTo>
                  <a:lnTo>
                    <a:pt x="420" y="1102"/>
                  </a:lnTo>
                  <a:lnTo>
                    <a:pt x="410" y="1032"/>
                  </a:lnTo>
                  <a:lnTo>
                    <a:pt x="410" y="960"/>
                  </a:lnTo>
                  <a:lnTo>
                    <a:pt x="416" y="888"/>
                  </a:lnTo>
                  <a:lnTo>
                    <a:pt x="434" y="816"/>
                  </a:lnTo>
                  <a:lnTo>
                    <a:pt x="460" y="742"/>
                  </a:lnTo>
                  <a:lnTo>
                    <a:pt x="496" y="668"/>
                  </a:lnTo>
                  <a:lnTo>
                    <a:pt x="544" y="592"/>
                  </a:lnTo>
                  <a:lnTo>
                    <a:pt x="602" y="518"/>
                  </a:lnTo>
                  <a:lnTo>
                    <a:pt x="670" y="444"/>
                  </a:lnTo>
                  <a:lnTo>
                    <a:pt x="752" y="370"/>
                  </a:lnTo>
                  <a:lnTo>
                    <a:pt x="844" y="298"/>
                  </a:lnTo>
                  <a:lnTo>
                    <a:pt x="950" y="226"/>
                  </a:lnTo>
                  <a:lnTo>
                    <a:pt x="1070" y="154"/>
                  </a:lnTo>
                  <a:lnTo>
                    <a:pt x="1202" y="84"/>
                  </a:lnTo>
                  <a:lnTo>
                    <a:pt x="1348" y="16"/>
                  </a:lnTo>
                  <a:lnTo>
                    <a:pt x="1244" y="0"/>
                  </a:lnTo>
                  <a:lnTo>
                    <a:pt x="1244" y="0"/>
                  </a:lnTo>
                  <a:lnTo>
                    <a:pt x="1244" y="0"/>
                  </a:lnTo>
                  <a:close/>
                  <a:moveTo>
                    <a:pt x="2820" y="1934"/>
                  </a:moveTo>
                  <a:lnTo>
                    <a:pt x="2820" y="1934"/>
                  </a:lnTo>
                  <a:lnTo>
                    <a:pt x="2820" y="1934"/>
                  </a:lnTo>
                  <a:close/>
                </a:path>
              </a:pathLst>
            </a:custGeom>
            <a:gradFill rotWithShape="1">
              <a:gsLst>
                <a:gs pos="0">
                  <a:srgbClr val="4996E3"/>
                </a:gs>
                <a:gs pos="50000">
                  <a:srgbClr val="AFCEF7"/>
                </a:gs>
                <a:gs pos="100000">
                  <a:srgbClr val="4996E3"/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  <a:effectLst/>
            <a:scene3d>
              <a:camera prst="legacyPerspectiveFront">
                <a:rot lat="1500000" lon="2009999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4996E3"/>
              </a:extrusionClr>
            </a:sp3d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5643570" y="4741143"/>
              <a:ext cx="3286148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ru-RU" sz="2800" b="1" dirty="0" smtClean="0">
                  <a:solidFill>
                    <a:srgbClr val="0000FF"/>
                  </a:solidFill>
                  <a:latin typeface="Verdana" pitchFamily="34" charset="0"/>
                </a:rPr>
                <a:t>Экологическое воспитание</a:t>
              </a:r>
              <a:endParaRPr lang="en-US" sz="2800" b="1" dirty="0">
                <a:solidFill>
                  <a:srgbClr val="0000FF"/>
                </a:solidFill>
                <a:latin typeface="Verdana" pitchFamily="34" charset="0"/>
              </a:endParaRPr>
            </a:p>
          </p:txBody>
        </p:sp>
      </p:grp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85720" y="928670"/>
            <a:ext cx="6215106" cy="3427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Система интеграции в образовательном процессе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3571869" y="3219716"/>
            <a:ext cx="2010576" cy="1440000"/>
            <a:chOff x="3714745" y="3071810"/>
            <a:chExt cx="1867699" cy="1440000"/>
          </a:xfrm>
        </p:grpSpPr>
        <p:grpSp>
          <p:nvGrpSpPr>
            <p:cNvPr id="18" name="Group 75"/>
            <p:cNvGrpSpPr>
              <a:grpSpLocks/>
            </p:cNvGrpSpPr>
            <p:nvPr/>
          </p:nvGrpSpPr>
          <p:grpSpPr bwMode="auto">
            <a:xfrm>
              <a:off x="3714745" y="3071810"/>
              <a:ext cx="1867699" cy="1440000"/>
              <a:chOff x="2016" y="1920"/>
              <a:chExt cx="1680" cy="1680"/>
            </a:xfrm>
          </p:grpSpPr>
          <p:sp>
            <p:nvSpPr>
              <p:cNvPr id="20" name="Oval 7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942E0"/>
                  </a:gs>
                  <a:gs pos="100000">
                    <a:srgbClr val="9942E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" name="Freeform 7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42E0">
                      <a:gamma/>
                      <a:tint val="0"/>
                      <a:invGamma/>
                    </a:srgbClr>
                  </a:gs>
                  <a:gs pos="100000">
                    <a:srgbClr val="9942E0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9" name="Text Box 84"/>
            <p:cNvSpPr txBox="1">
              <a:spLocks noChangeArrowheads="1"/>
            </p:cNvSpPr>
            <p:nvPr/>
          </p:nvSpPr>
          <p:spPr bwMode="gray">
            <a:xfrm>
              <a:off x="3847467" y="3386486"/>
              <a:ext cx="1705852" cy="823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ru-RU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Коррекционно</a:t>
              </a:r>
              <a:r>
                <a:rPr lang="ru-RU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-</a:t>
              </a:r>
            </a:p>
            <a:p>
              <a:pPr algn="ctr">
                <a:lnSpc>
                  <a:spcPts val="1900"/>
                </a:lnSpc>
              </a:pPr>
              <a:r>
                <a:rPr lang="ru-RU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развивающие</a:t>
              </a:r>
            </a:p>
            <a:p>
              <a:pPr algn="ctr">
                <a:lnSpc>
                  <a:spcPts val="1900"/>
                </a:lnSpc>
              </a:pPr>
              <a:r>
                <a:rPr lang="ru-RU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упражнения</a:t>
              </a:r>
              <a:endPara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Группа 201"/>
          <p:cNvGrpSpPr/>
          <p:nvPr/>
        </p:nvGrpSpPr>
        <p:grpSpPr>
          <a:xfrm>
            <a:off x="1071538" y="3530370"/>
            <a:ext cx="6858048" cy="1357322"/>
            <a:chOff x="1071538" y="3530370"/>
            <a:chExt cx="6858048" cy="1357322"/>
          </a:xfrm>
        </p:grpSpPr>
        <p:sp>
          <p:nvSpPr>
            <p:cNvPr id="199" name="Скругленный прямоугольник 198"/>
            <p:cNvSpPr/>
            <p:nvPr/>
          </p:nvSpPr>
          <p:spPr>
            <a:xfrm>
              <a:off x="1071538" y="3530370"/>
              <a:ext cx="6858048" cy="1357322"/>
            </a:xfrm>
            <a:prstGeom prst="roundRect">
              <a:avLst/>
            </a:prstGeom>
            <a:solidFill>
              <a:srgbClr val="F7EEC1"/>
            </a:solidFill>
            <a:ln>
              <a:solidFill>
                <a:srgbClr val="00B05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867" name="Rectangle 3"/>
            <p:cNvSpPr>
              <a:spLocks noChangeArrowheads="1"/>
            </p:cNvSpPr>
            <p:nvPr/>
          </p:nvSpPr>
          <p:spPr bwMode="auto">
            <a:xfrm>
              <a:off x="1714480" y="3643314"/>
              <a:ext cx="6215106" cy="1182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Blip>
                  <a:blip r:embed="rId2"/>
                </a:buBlip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 Развитие связной речи </a:t>
              </a: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defTabSz="914400" rtl="0" eaLnBrk="0" fontAlgn="base" latinLnBrk="0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Blip>
                  <a:blip r:embed="rId2"/>
                </a:buBlip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 Развитие слухового и зрительного внимания и восприятия </a:t>
              </a: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defTabSz="914400" rtl="0" eaLnBrk="0" fontAlgn="base" latinLnBrk="0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Blip>
                  <a:blip r:embed="rId2"/>
                </a:buBlip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 Развитие навыков звукового и слогового анализа и синтеза </a:t>
              </a: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defTabSz="914400" rtl="0" eaLnBrk="0" fontAlgn="base" latinLnBrk="0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Blip>
                  <a:blip r:embed="rId2"/>
                </a:buBlip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 Развитие тонкой моторики, координации речи с движением </a:t>
              </a:r>
            </a:p>
            <a:p>
              <a:pPr marL="0" marR="0" lvl="0" indent="0" defTabSz="914400" rtl="0" eaLnBrk="0" fontAlgn="base" latinLnBrk="0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Blip>
                  <a:blip r:embed="rId2"/>
                </a:buBlip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 Развитие вкусовой и тактильной чувствительности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200" name="Скругленный прямоугольник 199"/>
          <p:cNvSpPr/>
          <p:nvPr/>
        </p:nvSpPr>
        <p:spPr>
          <a:xfrm>
            <a:off x="1071538" y="5357826"/>
            <a:ext cx="6858048" cy="1214446"/>
          </a:xfrm>
          <a:prstGeom prst="roundRect">
            <a:avLst/>
          </a:prstGeom>
          <a:solidFill>
            <a:srgbClr val="F7EEC1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186" name="Rectangle 42"/>
          <p:cNvSpPr>
            <a:spLocks noGrp="1" noChangeArrowheads="1"/>
          </p:cNvSpPr>
          <p:nvPr>
            <p:ph type="title"/>
          </p:nvPr>
        </p:nvSpPr>
        <p:spPr>
          <a:xfrm>
            <a:off x="285720" y="381000"/>
            <a:ext cx="6343680" cy="563563"/>
          </a:xfrm>
        </p:spPr>
        <p:txBody>
          <a:bodyPr/>
          <a:lstStyle/>
          <a:p>
            <a:r>
              <a:rPr lang="ru-RU" dirty="0" smtClean="0">
                <a:solidFill>
                  <a:srgbClr val="2F0BE3"/>
                </a:solidFill>
              </a:rPr>
              <a:t>Цели проекта</a:t>
            </a:r>
            <a:endParaRPr lang="en-US" dirty="0">
              <a:solidFill>
                <a:srgbClr val="2F0BE3"/>
              </a:solidFill>
            </a:endParaRPr>
          </a:p>
        </p:txBody>
      </p:sp>
      <p:grpSp>
        <p:nvGrpSpPr>
          <p:cNvPr id="201" name="Группа 200"/>
          <p:cNvGrpSpPr/>
          <p:nvPr/>
        </p:nvGrpSpPr>
        <p:grpSpPr>
          <a:xfrm>
            <a:off x="1071538" y="1714488"/>
            <a:ext cx="6929486" cy="1214446"/>
            <a:chOff x="1071538" y="1714488"/>
            <a:chExt cx="6929486" cy="1214446"/>
          </a:xfrm>
        </p:grpSpPr>
        <p:sp>
          <p:nvSpPr>
            <p:cNvPr id="198" name="Скругленный прямоугольник 197"/>
            <p:cNvSpPr/>
            <p:nvPr/>
          </p:nvSpPr>
          <p:spPr>
            <a:xfrm>
              <a:off x="1071538" y="1714488"/>
              <a:ext cx="6858048" cy="1214446"/>
            </a:xfrm>
            <a:prstGeom prst="roundRect">
              <a:avLst/>
            </a:prstGeom>
            <a:solidFill>
              <a:srgbClr val="F7EEC1"/>
            </a:solidFill>
            <a:ln>
              <a:solidFill>
                <a:srgbClr val="00B05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865" name="Rectangle 1"/>
            <p:cNvSpPr>
              <a:spLocks noChangeArrowheads="1"/>
            </p:cNvSpPr>
            <p:nvPr/>
          </p:nvSpPr>
          <p:spPr bwMode="auto">
            <a:xfrm>
              <a:off x="1714480" y="1893129"/>
              <a:ext cx="6286544" cy="964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Blip>
                  <a:blip r:embed="rId2"/>
                </a:buBlip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 Активизация и актуализация тематического словаря </a:t>
              </a: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defTabSz="914400" rtl="0" eaLnBrk="0" fontAlgn="base" latinLnBrk="0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Blip>
                  <a:blip r:embed="rId2"/>
                </a:buBlip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 Совершенствование  грамматического  строя  речи </a:t>
              </a: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defTabSz="914400" rtl="0" eaLnBrk="0" fontAlgn="base" latinLnBrk="0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Blip>
                  <a:blip r:embed="rId2"/>
                </a:buBlip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 Согласование существительных с прилагательными </a:t>
              </a: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defTabSz="914400" rtl="0" eaLnBrk="0" fontAlgn="base" latinLnBrk="0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Blip>
                  <a:blip r:embed="rId2"/>
                </a:buBlip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 Обучение составлять творческий рассказ</a:t>
              </a: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5" name="Группа 184"/>
          <p:cNvGrpSpPr/>
          <p:nvPr/>
        </p:nvGrpSpPr>
        <p:grpSpPr>
          <a:xfrm>
            <a:off x="1500166" y="3113316"/>
            <a:ext cx="5929354" cy="1815882"/>
            <a:chOff x="4951413" y="1701800"/>
            <a:chExt cx="2963862" cy="1815882"/>
          </a:xfrm>
        </p:grpSpPr>
        <p:grpSp>
          <p:nvGrpSpPr>
            <p:cNvPr id="186" name="Group 7"/>
            <p:cNvGrpSpPr>
              <a:grpSpLocks/>
            </p:cNvGrpSpPr>
            <p:nvPr/>
          </p:nvGrpSpPr>
          <p:grpSpPr bwMode="auto">
            <a:xfrm>
              <a:off x="4951413" y="1706563"/>
              <a:ext cx="2963862" cy="527050"/>
              <a:chOff x="3166" y="618"/>
              <a:chExt cx="2042" cy="363"/>
            </a:xfrm>
          </p:grpSpPr>
          <p:sp>
            <p:nvSpPr>
              <p:cNvPr id="188" name="AutoShape 8"/>
              <p:cNvSpPr>
                <a:spLocks noChangeArrowheads="1"/>
              </p:cNvSpPr>
              <p:nvPr/>
            </p:nvSpPr>
            <p:spPr bwMode="gray">
              <a:xfrm>
                <a:off x="3166" y="618"/>
                <a:ext cx="2042" cy="363"/>
              </a:xfrm>
              <a:prstGeom prst="roundRect">
                <a:avLst>
                  <a:gd name="adj" fmla="val 17509"/>
                </a:avLst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9" name="AutoShape 9"/>
              <p:cNvSpPr>
                <a:spLocks noChangeArrowheads="1"/>
              </p:cNvSpPr>
              <p:nvPr/>
            </p:nvSpPr>
            <p:spPr bwMode="gray">
              <a:xfrm>
                <a:off x="3178" y="878"/>
                <a:ext cx="2007" cy="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333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0" name="AutoShape 10"/>
              <p:cNvSpPr>
                <a:spLocks noChangeArrowheads="1"/>
              </p:cNvSpPr>
              <p:nvPr/>
            </p:nvSpPr>
            <p:spPr bwMode="gray">
              <a:xfrm>
                <a:off x="3178" y="629"/>
                <a:ext cx="2007" cy="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4314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87" name="Text Box 16"/>
            <p:cNvSpPr txBox="1">
              <a:spLocks noChangeArrowheads="1"/>
            </p:cNvSpPr>
            <p:nvPr/>
          </p:nvSpPr>
          <p:spPr bwMode="white">
            <a:xfrm>
              <a:off x="5062538" y="1701800"/>
              <a:ext cx="2716212" cy="18158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3300">
                  <a:alpha val="50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FEFFFF"/>
                  </a:solidFill>
                </a:rPr>
                <a:t> </a:t>
              </a:r>
              <a:r>
                <a:rPr lang="ru-RU" sz="2600" b="1" dirty="0" smtClean="0">
                  <a:solidFill>
                    <a:srgbClr val="FFCC00"/>
                  </a:solidFill>
                  <a:latin typeface="Calibri" pitchFamily="34" charset="0"/>
                </a:rPr>
                <a:t>КОРРЕКЦИОННО-РАЗВИВАЮЩИЕ</a:t>
              </a:r>
              <a:endParaRPr lang="en-US" sz="2600" dirty="0" smtClean="0">
                <a:solidFill>
                  <a:srgbClr val="FFCC00"/>
                </a:solidFill>
                <a:latin typeface="Calibri" pitchFamily="34" charset="0"/>
              </a:endParaRPr>
            </a:p>
            <a:p>
              <a:pPr algn="ctr">
                <a:spcBef>
                  <a:spcPct val="50000"/>
                </a:spcBef>
              </a:pPr>
              <a:endParaRPr lang="ru-RU" sz="2800" b="1" dirty="0" smtClean="0">
                <a:solidFill>
                  <a:srgbClr val="00FFCC"/>
                </a:solidFill>
                <a:latin typeface="Calibri" pitchFamily="34" charset="0"/>
              </a:endParaRPr>
            </a:p>
            <a:p>
              <a:pPr algn="ctr">
                <a:spcBef>
                  <a:spcPct val="50000"/>
                </a:spcBef>
              </a:pPr>
              <a:endParaRPr lang="en-US" sz="2800" b="1" dirty="0">
                <a:solidFill>
                  <a:srgbClr val="FEFFFF"/>
                </a:solidFill>
              </a:endParaRPr>
            </a:p>
          </p:txBody>
        </p:sp>
      </p:grpSp>
      <p:grpSp>
        <p:nvGrpSpPr>
          <p:cNvPr id="191" name="Группа 190"/>
          <p:cNvGrpSpPr/>
          <p:nvPr/>
        </p:nvGrpSpPr>
        <p:grpSpPr>
          <a:xfrm>
            <a:off x="2428860" y="5045531"/>
            <a:ext cx="4286280" cy="1169551"/>
            <a:chOff x="4951413" y="1701800"/>
            <a:chExt cx="2963862" cy="1169551"/>
          </a:xfrm>
        </p:grpSpPr>
        <p:grpSp>
          <p:nvGrpSpPr>
            <p:cNvPr id="192" name="Group 7"/>
            <p:cNvGrpSpPr>
              <a:grpSpLocks/>
            </p:cNvGrpSpPr>
            <p:nvPr/>
          </p:nvGrpSpPr>
          <p:grpSpPr bwMode="auto">
            <a:xfrm>
              <a:off x="4951413" y="1706563"/>
              <a:ext cx="2963862" cy="527050"/>
              <a:chOff x="3166" y="618"/>
              <a:chExt cx="2042" cy="363"/>
            </a:xfrm>
          </p:grpSpPr>
          <p:sp>
            <p:nvSpPr>
              <p:cNvPr id="194" name="AutoShape 8"/>
              <p:cNvSpPr>
                <a:spLocks noChangeArrowheads="1"/>
              </p:cNvSpPr>
              <p:nvPr/>
            </p:nvSpPr>
            <p:spPr bwMode="gray">
              <a:xfrm>
                <a:off x="3166" y="618"/>
                <a:ext cx="2042" cy="363"/>
              </a:xfrm>
              <a:prstGeom prst="roundRect">
                <a:avLst>
                  <a:gd name="adj" fmla="val 17509"/>
                </a:avLst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5" name="AutoShape 9"/>
              <p:cNvSpPr>
                <a:spLocks noChangeArrowheads="1"/>
              </p:cNvSpPr>
              <p:nvPr/>
            </p:nvSpPr>
            <p:spPr bwMode="gray">
              <a:xfrm>
                <a:off x="3178" y="878"/>
                <a:ext cx="2007" cy="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333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6" name="AutoShape 10"/>
              <p:cNvSpPr>
                <a:spLocks noChangeArrowheads="1"/>
              </p:cNvSpPr>
              <p:nvPr/>
            </p:nvSpPr>
            <p:spPr bwMode="gray">
              <a:xfrm>
                <a:off x="3178" y="629"/>
                <a:ext cx="2007" cy="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4314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93" name="Text Box 16"/>
            <p:cNvSpPr txBox="1">
              <a:spLocks noChangeArrowheads="1"/>
            </p:cNvSpPr>
            <p:nvPr/>
          </p:nvSpPr>
          <p:spPr bwMode="white">
            <a:xfrm>
              <a:off x="5062538" y="1701800"/>
              <a:ext cx="2716212" cy="11695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3300">
                  <a:alpha val="50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FEFFFF"/>
                  </a:solidFill>
                </a:rPr>
                <a:t> </a:t>
              </a:r>
              <a:r>
                <a:rPr lang="ru-RU" sz="2600" b="1" dirty="0" smtClean="0">
                  <a:solidFill>
                    <a:srgbClr val="FFCC00"/>
                  </a:solidFill>
                  <a:latin typeface="Calibri" pitchFamily="34" charset="0"/>
                </a:rPr>
                <a:t>ВОСПИТАТЕЛЬНЫЕ</a:t>
              </a:r>
            </a:p>
            <a:p>
              <a:pPr algn="ctr">
                <a:spcBef>
                  <a:spcPct val="50000"/>
                </a:spcBef>
              </a:pPr>
              <a:endParaRPr lang="en-US" sz="2800" b="1" dirty="0">
                <a:solidFill>
                  <a:srgbClr val="FEFFFF"/>
                </a:solidFill>
              </a:endParaRPr>
            </a:p>
          </p:txBody>
        </p:sp>
      </p:grp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714480" y="5678061"/>
            <a:ext cx="6215106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Воспитание экологической культуры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Воспитание доброжелательности и навыков сотрудничества,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Воспитание самостоятельности, активности, инициативности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7" name="Группа 196"/>
          <p:cNvGrpSpPr/>
          <p:nvPr/>
        </p:nvGrpSpPr>
        <p:grpSpPr>
          <a:xfrm>
            <a:off x="2500298" y="1357298"/>
            <a:ext cx="4000528" cy="1169551"/>
            <a:chOff x="1071538" y="1214422"/>
            <a:chExt cx="4000528" cy="1169551"/>
          </a:xfrm>
        </p:grpSpPr>
        <p:sp>
          <p:nvSpPr>
            <p:cNvPr id="90" name="Text Box 30"/>
            <p:cNvSpPr txBox="1">
              <a:spLocks noChangeArrowheads="1"/>
            </p:cNvSpPr>
            <p:nvPr/>
          </p:nvSpPr>
          <p:spPr bwMode="auto">
            <a:xfrm>
              <a:off x="1071538" y="1214422"/>
              <a:ext cx="2399867" cy="7080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ru-RU" sz="2000" b="1" dirty="0" smtClean="0">
                  <a:solidFill>
                    <a:srgbClr val="FF0000"/>
                  </a:solidFill>
                  <a:latin typeface="Calibri" pitchFamily="34" charset="0"/>
                </a:rPr>
                <a:t>ОБРАЗОВАТЕЛЬНЫЕ</a:t>
              </a:r>
            </a:p>
            <a:p>
              <a:pPr algn="r" eaLnBrk="0" hangingPunct="0"/>
              <a:endParaRPr lang="en-US" sz="20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grpSp>
          <p:nvGrpSpPr>
            <p:cNvPr id="166" name="Группа 165"/>
            <p:cNvGrpSpPr/>
            <p:nvPr/>
          </p:nvGrpSpPr>
          <p:grpSpPr>
            <a:xfrm>
              <a:off x="1071538" y="1214422"/>
              <a:ext cx="4000528" cy="1169551"/>
              <a:chOff x="4951413" y="1701800"/>
              <a:chExt cx="2963862" cy="1169551"/>
            </a:xfrm>
          </p:grpSpPr>
          <p:grpSp>
            <p:nvGrpSpPr>
              <p:cNvPr id="167" name="Group 7"/>
              <p:cNvGrpSpPr>
                <a:grpSpLocks/>
              </p:cNvGrpSpPr>
              <p:nvPr/>
            </p:nvGrpSpPr>
            <p:grpSpPr bwMode="auto">
              <a:xfrm>
                <a:off x="4951413" y="1706563"/>
                <a:ext cx="2963862" cy="527050"/>
                <a:chOff x="3166" y="618"/>
                <a:chExt cx="2042" cy="363"/>
              </a:xfrm>
            </p:grpSpPr>
            <p:sp>
              <p:nvSpPr>
                <p:cNvPr id="169" name="AutoShape 8"/>
                <p:cNvSpPr>
                  <a:spLocks noChangeArrowheads="1"/>
                </p:cNvSpPr>
                <p:nvPr/>
              </p:nvSpPr>
              <p:spPr bwMode="gray">
                <a:xfrm>
                  <a:off x="3166" y="618"/>
                  <a:ext cx="2042" cy="363"/>
                </a:xfrm>
                <a:prstGeom prst="roundRect">
                  <a:avLst>
                    <a:gd name="adj" fmla="val 17509"/>
                  </a:avLst>
                </a:pr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0" name="AutoShape 9"/>
                <p:cNvSpPr>
                  <a:spLocks noChangeArrowheads="1"/>
                </p:cNvSpPr>
                <p:nvPr/>
              </p:nvSpPr>
              <p:spPr bwMode="gray">
                <a:xfrm>
                  <a:off x="3178" y="878"/>
                  <a:ext cx="2007" cy="8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gamma/>
                        <a:tint val="33333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1" name="AutoShape 10"/>
                <p:cNvSpPr>
                  <a:spLocks noChangeArrowheads="1"/>
                </p:cNvSpPr>
                <p:nvPr/>
              </p:nvSpPr>
              <p:spPr bwMode="gray">
                <a:xfrm>
                  <a:off x="3178" y="629"/>
                  <a:ext cx="2007" cy="8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tint val="24314"/>
                        <a:invGamma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68" name="Text Box 16"/>
              <p:cNvSpPr txBox="1">
                <a:spLocks noChangeArrowheads="1"/>
              </p:cNvSpPr>
              <p:nvPr/>
            </p:nvSpPr>
            <p:spPr bwMode="white">
              <a:xfrm>
                <a:off x="5062538" y="1701800"/>
                <a:ext cx="2716212" cy="11695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rgbClr val="003300">
                    <a:alpha val="50000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800" b="1" dirty="0">
                    <a:solidFill>
                      <a:srgbClr val="FEFFFF"/>
                    </a:solidFill>
                  </a:rPr>
                  <a:t> </a:t>
                </a:r>
                <a:r>
                  <a:rPr lang="ru-RU" sz="2600" b="1" dirty="0" smtClean="0">
                    <a:solidFill>
                      <a:srgbClr val="FFCC00"/>
                    </a:solidFill>
                    <a:latin typeface="Calibri" pitchFamily="34" charset="0"/>
                  </a:rPr>
                  <a:t>ОБРАЗОВАТЕЛЬНЫЕ</a:t>
                </a:r>
              </a:p>
              <a:p>
                <a:pPr algn="ctr">
                  <a:spcBef>
                    <a:spcPct val="50000"/>
                  </a:spcBef>
                </a:pPr>
                <a:endParaRPr lang="en-US" sz="2800" b="1" dirty="0">
                  <a:solidFill>
                    <a:srgbClr val="FEFFFF"/>
                  </a:solidFill>
                </a:endParaRPr>
              </a:p>
            </p:txBody>
          </p:sp>
        </p:grp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animBg="1"/>
      <p:bldP spid="368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86" name="Rectangle 42"/>
          <p:cNvSpPr>
            <a:spLocks noGrp="1" noChangeArrowheads="1"/>
          </p:cNvSpPr>
          <p:nvPr>
            <p:ph type="title"/>
          </p:nvPr>
        </p:nvSpPr>
        <p:spPr>
          <a:xfrm>
            <a:off x="285720" y="381000"/>
            <a:ext cx="6343680" cy="563563"/>
          </a:xfrm>
        </p:spPr>
        <p:txBody>
          <a:bodyPr/>
          <a:lstStyle/>
          <a:p>
            <a:r>
              <a:rPr lang="ru-RU" dirty="0" smtClean="0">
                <a:solidFill>
                  <a:srgbClr val="2F0BE3"/>
                </a:solidFill>
              </a:rPr>
              <a:t>Подготовительная работа</a:t>
            </a:r>
            <a:endParaRPr lang="en-US" dirty="0">
              <a:solidFill>
                <a:srgbClr val="2F0BE3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357554" y="1714488"/>
            <a:ext cx="2500330" cy="2214578"/>
            <a:chOff x="5214942" y="3786190"/>
            <a:chExt cx="2191071" cy="178595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2059" name="Picture 11" descr="D:\ОЛЬГА\ПРЕЗЕНТАЦИЯ ПОДВОДНОЕ ЦАРСТВО\картинки\телевизор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14942" y="3786190"/>
              <a:ext cx="2191071" cy="1785950"/>
            </a:xfrm>
            <a:prstGeom prst="roundRect">
              <a:avLst/>
            </a:prstGeom>
            <a:noFill/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extrusionH="6350" prstMaterial="metal">
              <a:bevelT w="88900" h="88900"/>
              <a:extrusionClr>
                <a:srgbClr val="3366FF"/>
              </a:extrusionClr>
            </a:sp3d>
          </p:spPr>
        </p:pic>
        <p:pic>
          <p:nvPicPr>
            <p:cNvPr id="2060" name="Picture 12" descr="D:\ОЛЬГА\ПРЕЗЕНТАЦИЯ ПОДВОДНОЕ ЦАРСТВО\картинки\photo_25ba377327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2132" y="3881738"/>
              <a:ext cx="714380" cy="547394"/>
            </a:xfrm>
            <a:prstGeom prst="roundRect">
              <a:avLst/>
            </a:prstGeom>
            <a:ln w="6350" cap="sq">
              <a:noFill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extrusionH="6350" prstMaterial="metal">
              <a:bevelT w="88900" h="88900"/>
              <a:extrusionClr>
                <a:srgbClr val="3366FF"/>
              </a:extrusionClr>
            </a:sp3d>
          </p:spPr>
        </p:pic>
      </p:grpSp>
      <p:pic>
        <p:nvPicPr>
          <p:cNvPr id="2061" name="Picture 13" descr="G:\DCIM\100NIKON\DSCN4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4429132"/>
            <a:ext cx="2386227" cy="2063764"/>
          </a:xfrm>
          <a:prstGeom prst="roundRect">
            <a:avLst/>
          </a:prstGeom>
          <a:noFill/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extrusionH="6350" prstMaterial="metal">
            <a:bevelT w="88900" h="88900"/>
            <a:extrusionClr>
              <a:srgbClr val="3366FF"/>
            </a:extrusionClr>
          </a:sp3d>
        </p:spPr>
      </p:pic>
      <p:pic>
        <p:nvPicPr>
          <p:cNvPr id="22" name="Picture 5" descr="D:\ОЛЬГА\ПРЕЗЕНТАЦИЯ ПОДВОДНОЕ ЦАРСТВО\картинки\океанариум.jpg"/>
          <p:cNvPicPr>
            <a:picLocks noChangeAspect="1" noChangeArrowheads="1"/>
          </p:cNvPicPr>
          <p:nvPr/>
        </p:nvPicPr>
        <p:blipFill>
          <a:blip r:embed="rId5" cstate="print"/>
          <a:srcRect t="12500" b="9375"/>
          <a:stretch>
            <a:fillRect/>
          </a:stretch>
        </p:blipFill>
        <p:spPr bwMode="auto">
          <a:xfrm>
            <a:off x="571471" y="1650988"/>
            <a:ext cx="2482471" cy="2206640"/>
          </a:xfrm>
          <a:prstGeom prst="roundRect">
            <a:avLst/>
          </a:prstGeom>
          <a:noFill/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extrusionH="6350" prstMaterial="metal">
            <a:bevelT w="88900" h="88900"/>
            <a:extrusionClr>
              <a:srgbClr val="3366FF"/>
            </a:extrusionClr>
          </a:sp3d>
        </p:spPr>
      </p:pic>
      <p:pic>
        <p:nvPicPr>
          <p:cNvPr id="23" name="Picture 4" descr="D:\ОЛЬГА\ПРЕЗЕНТАЦИЯ ПОДВОДНОЕ ЦАРСТВО\картинки\книга2.jpeg"/>
          <p:cNvPicPr>
            <a:picLocks noChangeAspect="1" noChangeArrowheads="1"/>
          </p:cNvPicPr>
          <p:nvPr/>
        </p:nvPicPr>
        <p:blipFill>
          <a:blip r:embed="rId6" cstate="print"/>
          <a:srcRect l="22222"/>
          <a:stretch>
            <a:fillRect/>
          </a:stretch>
        </p:blipFill>
        <p:spPr bwMode="auto">
          <a:xfrm>
            <a:off x="6138585" y="1714488"/>
            <a:ext cx="2505381" cy="2214578"/>
          </a:xfrm>
          <a:prstGeom prst="roundRect">
            <a:avLst/>
          </a:prstGeom>
          <a:noFill/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extrusionH="6350" prstMaterial="metal">
            <a:bevelT w="88900" h="88900"/>
            <a:extrusionClr>
              <a:srgbClr val="3366FF"/>
            </a:extrusionClr>
          </a:sp3d>
        </p:spPr>
      </p:pic>
      <p:pic>
        <p:nvPicPr>
          <p:cNvPr id="2064" name="Picture 16" descr="D:\ОЛЬГА\ПРЕЗЕНТАЦИЯ ПОДВОДНОЕ ЦАРСТВО\картинки\Безымянный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4294194"/>
            <a:ext cx="2381267" cy="2127987"/>
          </a:xfrm>
          <a:prstGeom prst="roundRect">
            <a:avLst/>
          </a:prstGeom>
          <a:noFill/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extrusionH="6350" prstMaterial="metal">
            <a:bevelT w="88900" h="88900"/>
            <a:extrusionClr>
              <a:srgbClr val="3366FF"/>
            </a:extrusionClr>
          </a:sp3d>
        </p:spPr>
      </p:pic>
      <p:sp>
        <p:nvSpPr>
          <p:cNvPr id="32" name="Выноска-облако 31"/>
          <p:cNvSpPr/>
          <p:nvPr/>
        </p:nvSpPr>
        <p:spPr>
          <a:xfrm>
            <a:off x="357158" y="1301736"/>
            <a:ext cx="1729552" cy="635004"/>
          </a:xfrm>
          <a:prstGeom prst="cloudCallout">
            <a:avLst>
              <a:gd name="adj1" fmla="val -18630"/>
              <a:gd name="adj2" fmla="val 100900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200" b="1" i="1" dirty="0" smtClean="0">
                <a:solidFill>
                  <a:srgbClr val="000099"/>
                </a:solidFill>
                <a:latin typeface="Calibri" pitchFamily="34" charset="0"/>
              </a:rPr>
              <a:t>Были в океанариуме</a:t>
            </a:r>
            <a:endParaRPr lang="ru-RU" sz="1200" b="1" i="1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35" name="Выноска-облако 34"/>
          <p:cNvSpPr/>
          <p:nvPr/>
        </p:nvSpPr>
        <p:spPr>
          <a:xfrm>
            <a:off x="7500958" y="1293798"/>
            <a:ext cx="1428760" cy="714380"/>
          </a:xfrm>
          <a:prstGeom prst="cloudCallout">
            <a:avLst>
              <a:gd name="adj1" fmla="val -26700"/>
              <a:gd name="adj2" fmla="val 98766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000099"/>
                </a:solidFill>
                <a:latin typeface="Calibri" pitchFamily="34" charset="0"/>
              </a:rPr>
              <a:t>Учили</a:t>
            </a:r>
          </a:p>
          <a:p>
            <a:pPr algn="ctr"/>
            <a:r>
              <a:rPr lang="ru-RU" sz="1200" b="1" i="1" dirty="0" smtClean="0">
                <a:solidFill>
                  <a:srgbClr val="000099"/>
                </a:solidFill>
                <a:latin typeface="Calibri" pitchFamily="34" charset="0"/>
              </a:rPr>
              <a:t>стихи</a:t>
            </a:r>
            <a:endParaRPr lang="ru-RU" sz="1200" b="1" i="1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36" name="Выноска-облако 35"/>
          <p:cNvSpPr/>
          <p:nvPr/>
        </p:nvSpPr>
        <p:spPr>
          <a:xfrm flipH="1">
            <a:off x="3286116" y="1079484"/>
            <a:ext cx="1729552" cy="635004"/>
          </a:xfrm>
          <a:prstGeom prst="cloudCallout">
            <a:avLst>
              <a:gd name="adj1" fmla="val -28323"/>
              <a:gd name="adj2" fmla="val 103300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000099"/>
                </a:solidFill>
                <a:latin typeface="Calibri" pitchFamily="34" charset="0"/>
              </a:rPr>
              <a:t>Смотрели</a:t>
            </a:r>
          </a:p>
          <a:p>
            <a:pPr algn="ctr"/>
            <a:r>
              <a:rPr lang="ru-RU" sz="1200" b="1" i="1" dirty="0" smtClean="0">
                <a:solidFill>
                  <a:srgbClr val="000099"/>
                </a:solidFill>
                <a:latin typeface="Calibri" pitchFamily="34" charset="0"/>
              </a:rPr>
              <a:t>фильмы</a:t>
            </a:r>
            <a:endParaRPr lang="ru-RU" sz="1200" b="1" i="1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37" name="Выноска-облако 36"/>
          <p:cNvSpPr/>
          <p:nvPr/>
        </p:nvSpPr>
        <p:spPr>
          <a:xfrm flipH="1">
            <a:off x="285720" y="3651252"/>
            <a:ext cx="1428760" cy="714380"/>
          </a:xfrm>
          <a:prstGeom prst="cloudCallout">
            <a:avLst>
              <a:gd name="adj1" fmla="val -30966"/>
              <a:gd name="adj2" fmla="val 89166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000099"/>
                </a:solidFill>
                <a:latin typeface="Calibri" pitchFamily="34" charset="0"/>
              </a:rPr>
              <a:t>Читали </a:t>
            </a:r>
          </a:p>
          <a:p>
            <a:pPr algn="ctr"/>
            <a:r>
              <a:rPr lang="ru-RU" sz="1200" b="1" i="1" dirty="0" smtClean="0">
                <a:solidFill>
                  <a:srgbClr val="000099"/>
                </a:solidFill>
                <a:latin typeface="Calibri" pitchFamily="34" charset="0"/>
              </a:rPr>
              <a:t>книжки</a:t>
            </a:r>
            <a:endParaRPr lang="ru-RU" sz="1200" b="1" i="1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39" name="Выноска-облако 38"/>
          <p:cNvSpPr/>
          <p:nvPr/>
        </p:nvSpPr>
        <p:spPr>
          <a:xfrm flipH="1">
            <a:off x="3500430" y="3873504"/>
            <a:ext cx="1857388" cy="635004"/>
          </a:xfrm>
          <a:prstGeom prst="cloudCallout">
            <a:avLst>
              <a:gd name="adj1" fmla="val -29858"/>
              <a:gd name="adj2" fmla="val 92500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200" b="1" i="1" dirty="0" smtClean="0">
                <a:solidFill>
                  <a:srgbClr val="000099"/>
                </a:solidFill>
                <a:latin typeface="Calibri" pitchFamily="34" charset="0"/>
              </a:rPr>
              <a:t>Складывали из бус морских  животных</a:t>
            </a:r>
            <a:endParaRPr lang="ru-RU" sz="1200" b="1" i="1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8" cstate="print"/>
          <a:srcRect l="5357" t="3571" r="3571"/>
          <a:stretch>
            <a:fillRect/>
          </a:stretch>
        </p:blipFill>
        <p:spPr bwMode="auto">
          <a:xfrm>
            <a:off x="6072198" y="4357694"/>
            <a:ext cx="2643206" cy="2099016"/>
          </a:xfrm>
          <a:prstGeom prst="round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extrusionH="6350" prstMaterial="metal">
            <a:bevelT w="88900" h="88900"/>
            <a:extrusionClr>
              <a:srgbClr val="3366FF"/>
            </a:extrusionClr>
          </a:sp3d>
        </p:spPr>
      </p:pic>
      <p:sp>
        <p:nvSpPr>
          <p:cNvPr id="16" name="Выноска-облако 15"/>
          <p:cNvSpPr/>
          <p:nvPr/>
        </p:nvSpPr>
        <p:spPr>
          <a:xfrm flipH="1">
            <a:off x="6143636" y="3794128"/>
            <a:ext cx="1857388" cy="635004"/>
          </a:xfrm>
          <a:prstGeom prst="cloudCallout">
            <a:avLst>
              <a:gd name="adj1" fmla="val -29858"/>
              <a:gd name="adj2" fmla="val 92500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200" b="1" i="1" dirty="0" smtClean="0">
                <a:solidFill>
                  <a:srgbClr val="000099"/>
                </a:solidFill>
                <a:latin typeface="Calibri" pitchFamily="34" charset="0"/>
              </a:rPr>
              <a:t>Играли в игру «Рыбки-подружки»</a:t>
            </a:r>
            <a:endParaRPr lang="ru-RU" sz="1200" b="1" i="1" dirty="0">
              <a:solidFill>
                <a:srgbClr val="00009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 animBg="1"/>
      <p:bldP spid="37" grpId="0" animBg="1"/>
      <p:bldP spid="39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714876" y="1357298"/>
            <a:ext cx="3643338" cy="5000660"/>
          </a:xfrm>
          <a:prstGeom prst="roundRect">
            <a:avLst/>
          </a:prstGeom>
          <a:solidFill>
            <a:schemeClr val="tx2">
              <a:lumMod val="20000"/>
              <a:lumOff val="80000"/>
              <a:alpha val="63922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F0BE3"/>
                </a:solidFill>
              </a:rPr>
              <a:t>Что такое море?</a:t>
            </a:r>
            <a:endParaRPr lang="en-US" dirty="0">
              <a:solidFill>
                <a:srgbClr val="2F0BE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14942" y="1785926"/>
            <a:ext cx="27146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Море не зря называют морской стихией, море бывает мрачным и даже страшным. В пасмурный день, когда небо заволокло серыми тучами, море становится серым, хмурым. И уже совсем море выглядит сердитым, когда дует сильный ветер, громадные серо-чёрные волны снова и снова обрушиваются на берег. И уже совсем опасным и страшным бывает море во время шторма – сильного ветра с дождём. Громадные чёрные волны высотой с каменный дом со страшной силой обрушиваются на берег и всё сметают на своём пути. Даже большие корабли могут затонуть во время шторма</a:t>
            </a:r>
            <a:endParaRPr lang="ru-RU" sz="1400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3430562" cy="2340000"/>
          </a:xfrm>
          <a:prstGeom prst="flowChartAlternateProcess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929066"/>
            <a:ext cx="3429024" cy="2340000"/>
          </a:xfrm>
          <a:prstGeom prst="flowChartAlternateProcess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4929190" y="1357298"/>
            <a:ext cx="3600000" cy="4857784"/>
          </a:xfrm>
          <a:prstGeom prst="roundRect">
            <a:avLst/>
          </a:prstGeom>
          <a:gradFill flip="none" rotWithShape="1">
            <a:gsLst>
              <a:gs pos="0">
                <a:srgbClr val="ABE3EB">
                  <a:tint val="66000"/>
                  <a:satMod val="160000"/>
                </a:srgbClr>
              </a:gs>
              <a:gs pos="50000">
                <a:srgbClr val="ABE3EB">
                  <a:tint val="44500"/>
                  <a:satMod val="160000"/>
                </a:srgbClr>
              </a:gs>
              <a:gs pos="100000">
                <a:srgbClr val="ABE3EB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F0BE3"/>
                </a:solidFill>
              </a:rPr>
              <a:t>Что такое море?</a:t>
            </a:r>
            <a:endParaRPr lang="en-US" dirty="0">
              <a:solidFill>
                <a:srgbClr val="2F0BE3"/>
              </a:solidFill>
            </a:endParaRPr>
          </a:p>
        </p:txBody>
      </p:sp>
      <p:pic>
        <p:nvPicPr>
          <p:cNvPr id="7171" name="Picture 3" descr="D:\ОЛЬГА\ПРЕЗЕНТАЦИЯ ПОДВОДНОЕ ЦАРСТВО\картинки\шти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3500462" cy="2335100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5429256" y="1784796"/>
            <a:ext cx="264320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То, каким мы увидим                                        море, зависит от погоды и времени года. В летний безветренный солнечный день оно красиво, сине-зелёного цвета – такая в нём вода! Сверкает, искрится на солнце, плещется маленькими волнами, как будто оно живое. Если небольшой ветерок заигрывает с морем, то по нему бегут волны с белыми кудрявыми гребешками. Куда ни посмотришь – всюду по сине-зелёному полю бегут белые волны-барашки. </a:t>
            </a: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Сегодня  погода солнечная, море спокойное и тихое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024317"/>
            <a:ext cx="3500462" cy="233364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1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D:\Фильмы\0aaaa\NOVEMBER1\Wallpapers Ocean Life\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694078"/>
            <a:ext cx="2794586" cy="2163550"/>
          </a:xfrm>
          <a:prstGeom prst="ellipse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5501" name="Rectangle 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F0BE3"/>
                </a:solidFill>
              </a:rPr>
              <a:t>Подводное плавание</a:t>
            </a:r>
            <a:endParaRPr lang="en-US" dirty="0">
              <a:solidFill>
                <a:srgbClr val="2F0BE3"/>
              </a:solidFill>
            </a:endParaRPr>
          </a:p>
        </p:txBody>
      </p:sp>
      <p:pic>
        <p:nvPicPr>
          <p:cNvPr id="18433" name="Picture 1" descr="D:\ОЛЬГА\ПРЕЗЕНТАЦИЯ ПОДВОДНОЕ ЦАРСТВО\картинки\рыба-еж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685498"/>
            <a:ext cx="3786214" cy="2743634"/>
          </a:xfrm>
          <a:prstGeom prst="roundRect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436" name="Picture 4" descr="D:\Фильмы\0aaaa\NOVEMBER1\Wallpapers Ocean Life\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7183" y="3622904"/>
            <a:ext cx="2839659" cy="2163550"/>
          </a:xfrm>
          <a:prstGeom prst="ellipse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438" name="Picture 6" descr="D:\Фильмы\0aaaa\NOVEMBER1\Wallpapers Ocean Life\0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570358"/>
            <a:ext cx="2674323" cy="2073352"/>
          </a:xfrm>
          <a:prstGeom prst="ellipse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435" name="Picture 3" descr="D:\Фильмы\0aaaa\NOVEMBER1\Wallpapers Ocean Life\0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4463" y="4497063"/>
            <a:ext cx="2772049" cy="2146647"/>
          </a:xfrm>
          <a:prstGeom prst="ellipse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500034" y="928670"/>
            <a:ext cx="6072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alibri" pitchFamily="34" charset="0"/>
              </a:rPr>
              <a:t>Чтобы попасть под воду, произносим волшебные слова:                   «Глаза зажмурю, улыбнусь - на дне морском я окажусь!».</a:t>
            </a:r>
            <a:endParaRPr lang="ru-RU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2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F0BE3"/>
                </a:solidFill>
              </a:rPr>
              <a:t>На дне морском</a:t>
            </a:r>
            <a:endParaRPr lang="en-US" dirty="0">
              <a:solidFill>
                <a:srgbClr val="2F0BE3"/>
              </a:solidFill>
            </a:endParaRPr>
          </a:p>
        </p:txBody>
      </p:sp>
      <p:pic>
        <p:nvPicPr>
          <p:cNvPr id="17409" name="Picture 1" descr="D:\ОЛЬГА\ПРЕЗЕНТАЦИЯ ПОДВОДНОЕ ЦАРСТВО\картинки\звез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92" y="4182205"/>
            <a:ext cx="2500292" cy="1876885"/>
          </a:xfrm>
          <a:prstGeom prst="roundRect">
            <a:avLst/>
          </a:prstGeom>
          <a:noFill/>
          <a:ln w="38100">
            <a:solidFill>
              <a:srgbClr val="00FFCC"/>
            </a:solidFill>
          </a:ln>
        </p:spPr>
      </p:pic>
      <p:pic>
        <p:nvPicPr>
          <p:cNvPr id="17410" name="Picture 2" descr="D:\ОЛЬГА\ПРЕЗЕНТАЦИЯ ПОДВОДНОЕ ЦАРСТВО\картинки\дельф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182205"/>
            <a:ext cx="2500330" cy="1875248"/>
          </a:xfrm>
          <a:prstGeom prst="roundRect">
            <a:avLst/>
          </a:prstGeom>
          <a:noFill/>
          <a:ln w="38100">
            <a:solidFill>
              <a:srgbClr val="00FFCC"/>
            </a:solidFill>
          </a:ln>
        </p:spPr>
      </p:pic>
      <p:pic>
        <p:nvPicPr>
          <p:cNvPr id="29" name="Picture 69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8403" y="2016857"/>
            <a:ext cx="2569228" cy="3879860"/>
          </a:xfrm>
          <a:prstGeom prst="rect">
            <a:avLst/>
          </a:prstGeom>
          <a:noFill/>
        </p:spPr>
      </p:pic>
      <p:pic>
        <p:nvPicPr>
          <p:cNvPr id="30" name="Picture 70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2011" y="2016857"/>
            <a:ext cx="2569228" cy="3879860"/>
          </a:xfrm>
          <a:prstGeom prst="rect">
            <a:avLst/>
          </a:prstGeom>
          <a:noFill/>
        </p:spPr>
      </p:pic>
      <p:pic>
        <p:nvPicPr>
          <p:cNvPr id="31" name="Picture 68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016857"/>
            <a:ext cx="2569228" cy="3879860"/>
          </a:xfrm>
          <a:prstGeom prst="rect">
            <a:avLst/>
          </a:prstGeom>
          <a:noFill/>
        </p:spPr>
      </p:pic>
      <p:sp>
        <p:nvSpPr>
          <p:cNvPr id="32" name="AutoShape 9"/>
          <p:cNvSpPr>
            <a:spLocks noChangeArrowheads="1"/>
          </p:cNvSpPr>
          <p:nvPr/>
        </p:nvSpPr>
        <p:spPr bwMode="gray">
          <a:xfrm>
            <a:off x="621295" y="2079595"/>
            <a:ext cx="2464598" cy="44246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CC99">
                  <a:shade val="30000"/>
                  <a:satMod val="115000"/>
                </a:srgbClr>
              </a:gs>
              <a:gs pos="50000">
                <a:srgbClr val="00CC99">
                  <a:shade val="67500"/>
                  <a:satMod val="115000"/>
                </a:srgbClr>
              </a:gs>
              <a:gs pos="100000">
                <a:srgbClr val="00CC99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algn="ctr">
            <a:solidFill>
              <a:srgbClr val="DDDDD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white">
          <a:xfrm>
            <a:off x="649529" y="2059783"/>
            <a:ext cx="2411453" cy="44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dirty="0" smtClean="0">
                <a:solidFill>
                  <a:srgbClr val="FEFEFE"/>
                </a:solidFill>
                <a:latin typeface="Calibri" pitchFamily="34" charset="0"/>
                <a:cs typeface="Arial" charset="0"/>
              </a:rPr>
              <a:t>РЫБА-ИГЛА</a:t>
            </a:r>
            <a:endParaRPr lang="en-US" sz="2200" b="1" dirty="0">
              <a:solidFill>
                <a:srgbClr val="FEFEF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4" name="AutoShape 11"/>
          <p:cNvSpPr>
            <a:spLocks noChangeArrowheads="1"/>
          </p:cNvSpPr>
          <p:nvPr/>
        </p:nvSpPr>
        <p:spPr bwMode="gray">
          <a:xfrm>
            <a:off x="6108513" y="2079595"/>
            <a:ext cx="2481206" cy="44246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algn="ctr">
            <a:solidFill>
              <a:srgbClr val="DDDDD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white">
          <a:xfrm>
            <a:off x="6375899" y="2059783"/>
            <a:ext cx="1949756" cy="44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dirty="0" smtClean="0">
                <a:solidFill>
                  <a:srgbClr val="FEFEFE"/>
                </a:solidFill>
                <a:latin typeface="Calibri" pitchFamily="34" charset="0"/>
                <a:cs typeface="Arial" charset="0"/>
              </a:rPr>
              <a:t>ДЕЛЬФИН</a:t>
            </a:r>
            <a:endParaRPr lang="en-US" sz="2200" b="1" dirty="0">
              <a:solidFill>
                <a:srgbClr val="FEFEF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6" name="AutoShape 17"/>
          <p:cNvSpPr>
            <a:spLocks noChangeArrowheads="1"/>
          </p:cNvSpPr>
          <p:nvPr/>
        </p:nvSpPr>
        <p:spPr bwMode="gray">
          <a:xfrm>
            <a:off x="3359923" y="2079595"/>
            <a:ext cx="2464598" cy="44246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algn="ctr">
            <a:solidFill>
              <a:srgbClr val="DDDDD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white">
          <a:xfrm>
            <a:off x="3329931" y="2059783"/>
            <a:ext cx="25279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dirty="0" smtClean="0">
                <a:solidFill>
                  <a:srgbClr val="FEFEFE"/>
                </a:solidFill>
                <a:latin typeface="Calibri" pitchFamily="34" charset="0"/>
                <a:cs typeface="Arial" charset="0"/>
              </a:rPr>
              <a:t>МОРСКАЯ ЗВЕЗДА</a:t>
            </a:r>
            <a:endParaRPr lang="en-US" sz="2200" b="1" dirty="0">
              <a:solidFill>
                <a:srgbClr val="FEFEF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928662" y="2738055"/>
            <a:ext cx="200026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Ну что это за рыба? - </a:t>
            </a:r>
            <a:b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</a:b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По морю ходят толки </a:t>
            </a:r>
            <a:b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</a:b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Не рыбы, а булавки, </a:t>
            </a:r>
            <a:b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</a:b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Не рыбы, а иголки</a:t>
            </a:r>
            <a:endParaRPr lang="ru-RU" sz="1400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3428992" y="2768834"/>
            <a:ext cx="235745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Что за звёзды в глубине</a:t>
            </a:r>
            <a:b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</a:b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На песке лежат на дне?</a:t>
            </a:r>
            <a:b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</a:b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Н вопрос ответить просто:</a:t>
            </a:r>
            <a:b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</a:b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На песке – морские звёзды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6357950" y="2768834"/>
            <a:ext cx="20717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Электрические скаты</a:t>
            </a:r>
            <a:b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</a:b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Неуклюжи, простоваты</a:t>
            </a:r>
            <a:b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</a:b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Но любого ненароком</a:t>
            </a:r>
            <a:b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</a:b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Сильно ударяют током</a:t>
            </a:r>
            <a:endParaRPr lang="ru-RU" sz="1400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500034" y="1000108"/>
            <a:ext cx="6215106" cy="586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Образовательно-коррекционное упражнение                      для развития общих речевых навыков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7412" name="Picture 4" descr="D:\ОЛЬГА\ПРЕЗЕНТАЦИЯ ПОДВОДНОЕ ЦАРСТВО\картинки\игла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182205"/>
            <a:ext cx="2520000" cy="1890001"/>
          </a:xfrm>
          <a:prstGeom prst="roundRect">
            <a:avLst/>
          </a:prstGeom>
          <a:noFill/>
          <a:ln w="38100">
            <a:solidFill>
              <a:srgbClr val="00FFCC"/>
            </a:solidFill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 animBg="1"/>
      <p:bldP spid="35" grpId="0"/>
      <p:bldP spid="36" grpId="0" animBg="1"/>
      <p:bldP spid="37" grpId="0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4"/>
          <p:cNvSpPr>
            <a:spLocks noChangeArrowheads="1"/>
          </p:cNvSpPr>
          <p:nvPr/>
        </p:nvSpPr>
        <p:spPr bwMode="auto">
          <a:xfrm>
            <a:off x="500034" y="1000108"/>
            <a:ext cx="6215106" cy="586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Образовательно-коррекционное упражнение                      для развития общих речевых навыков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652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F0BE3"/>
                </a:solidFill>
              </a:rPr>
              <a:t>На дне морском</a:t>
            </a:r>
            <a:endParaRPr lang="en-US" dirty="0">
              <a:solidFill>
                <a:srgbClr val="2F0BE3"/>
              </a:solidFill>
            </a:endParaRPr>
          </a:p>
        </p:txBody>
      </p:sp>
      <p:pic>
        <p:nvPicPr>
          <p:cNvPr id="12" name="Picture 69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8403" y="2038887"/>
            <a:ext cx="2569228" cy="3879860"/>
          </a:xfrm>
          <a:prstGeom prst="rect">
            <a:avLst/>
          </a:prstGeom>
          <a:noFill/>
        </p:spPr>
      </p:pic>
      <p:pic>
        <p:nvPicPr>
          <p:cNvPr id="13" name="Picture 70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2011" y="2038887"/>
            <a:ext cx="2569228" cy="3879860"/>
          </a:xfrm>
          <a:prstGeom prst="rect">
            <a:avLst/>
          </a:prstGeom>
          <a:noFill/>
        </p:spPr>
      </p:pic>
      <p:pic>
        <p:nvPicPr>
          <p:cNvPr id="14" name="Picture 68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038887"/>
            <a:ext cx="2569228" cy="3879860"/>
          </a:xfrm>
          <a:prstGeom prst="rect">
            <a:avLst/>
          </a:prstGeom>
          <a:noFill/>
        </p:spPr>
      </p:pic>
      <p:sp>
        <p:nvSpPr>
          <p:cNvPr id="18" name="AutoShape 9"/>
          <p:cNvSpPr>
            <a:spLocks noChangeArrowheads="1"/>
          </p:cNvSpPr>
          <p:nvPr/>
        </p:nvSpPr>
        <p:spPr bwMode="gray">
          <a:xfrm>
            <a:off x="621295" y="2101625"/>
            <a:ext cx="2464598" cy="44246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algn="ctr">
            <a:solidFill>
              <a:srgbClr val="DDDDD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white">
          <a:xfrm>
            <a:off x="649529" y="2081813"/>
            <a:ext cx="2411453" cy="44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dirty="0" smtClean="0">
                <a:solidFill>
                  <a:srgbClr val="FEFEFE"/>
                </a:solidFill>
                <a:latin typeface="Calibri" pitchFamily="34" charset="0"/>
                <a:cs typeface="Arial" charset="0"/>
              </a:rPr>
              <a:t>АКУЛА</a:t>
            </a:r>
            <a:endParaRPr lang="en-US" sz="2200" b="1" dirty="0">
              <a:solidFill>
                <a:srgbClr val="FEFEF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gray">
          <a:xfrm>
            <a:off x="6108513" y="2101625"/>
            <a:ext cx="2481206" cy="44246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CC99">
                  <a:shade val="30000"/>
                  <a:satMod val="115000"/>
                </a:srgbClr>
              </a:gs>
              <a:gs pos="50000">
                <a:srgbClr val="00CC99">
                  <a:shade val="67500"/>
                  <a:satMod val="115000"/>
                </a:srgbClr>
              </a:gs>
              <a:gs pos="100000">
                <a:srgbClr val="00CC99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algn="ctr">
            <a:solidFill>
              <a:srgbClr val="DDDDD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white">
          <a:xfrm>
            <a:off x="6375899" y="2081813"/>
            <a:ext cx="1949756" cy="44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dirty="0" smtClean="0">
                <a:solidFill>
                  <a:srgbClr val="FEFEFE"/>
                </a:solidFill>
                <a:latin typeface="Calibri" pitchFamily="34" charset="0"/>
                <a:cs typeface="Arial" charset="0"/>
              </a:rPr>
              <a:t>СКАТ</a:t>
            </a:r>
            <a:endParaRPr lang="en-US" sz="2200" b="1" dirty="0">
              <a:solidFill>
                <a:srgbClr val="FEFEFE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5" name="AutoShape 17"/>
          <p:cNvSpPr>
            <a:spLocks noChangeArrowheads="1"/>
          </p:cNvSpPr>
          <p:nvPr/>
        </p:nvSpPr>
        <p:spPr bwMode="gray">
          <a:xfrm>
            <a:off x="3359923" y="2101625"/>
            <a:ext cx="2464598" cy="44246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 algn="ctr">
            <a:solidFill>
              <a:srgbClr val="DDDDD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white">
          <a:xfrm>
            <a:off x="3615683" y="2081813"/>
            <a:ext cx="1956399" cy="44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dirty="0" smtClean="0">
                <a:solidFill>
                  <a:srgbClr val="FEFEFE"/>
                </a:solidFill>
                <a:latin typeface="Calibri" pitchFamily="34" charset="0"/>
                <a:cs typeface="Arial" charset="0"/>
              </a:rPr>
              <a:t>КРАБ</a:t>
            </a:r>
            <a:endParaRPr lang="en-US" sz="2200" b="1" dirty="0">
              <a:solidFill>
                <a:srgbClr val="FEFEFE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4818" name="Picture 2" descr="D:\ОЛЬГА\ПРЕЗЕНТАЦИЯ ПОДВОДНОЕ ЦАРСТВО\картинки\скат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4238631"/>
            <a:ext cx="2571768" cy="1905013"/>
          </a:xfrm>
          <a:prstGeom prst="roundRect">
            <a:avLst/>
          </a:prstGeom>
          <a:noFill/>
          <a:ln w="38100">
            <a:solidFill>
              <a:srgbClr val="00FFCC"/>
            </a:solidFill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204235"/>
            <a:ext cx="2571750" cy="1928813"/>
          </a:xfrm>
          <a:prstGeom prst="roundRect">
            <a:avLst/>
          </a:prstGeom>
          <a:noFill/>
          <a:ln w="38100">
            <a:solidFill>
              <a:srgbClr val="00FFCC"/>
            </a:solidFill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238155"/>
            <a:ext cx="2571768" cy="1896453"/>
          </a:xfrm>
          <a:prstGeom prst="roundRect">
            <a:avLst/>
          </a:prstGeom>
          <a:noFill/>
          <a:ln w="38100">
            <a:solidFill>
              <a:srgbClr val="00FFCC"/>
            </a:solidFill>
            <a:miter lim="800000"/>
            <a:headEnd/>
            <a:tailEnd/>
          </a:ln>
          <a:effectLst/>
        </p:spPr>
      </p:pic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571472" y="2760085"/>
            <a:ext cx="250033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Море синее прекрасно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Только плавать в нем опасно!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Как бы вас не «хватанула»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Кровожадная акула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Rectangle 7"/>
          <p:cNvSpPr>
            <a:spLocks noChangeArrowheads="1"/>
          </p:cNvSpPr>
          <p:nvPr/>
        </p:nvSpPr>
        <p:spPr bwMode="auto">
          <a:xfrm>
            <a:off x="3428992" y="2775475"/>
            <a:ext cx="250033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Краб забился меж камней:</a:t>
            </a:r>
            <a:b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</a:b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Там спокойней и видней,</a:t>
            </a:r>
            <a:b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</a:b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Кто собрался на охоту,</a:t>
            </a:r>
            <a:b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</a:b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Кто желает съесть кого-то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80" name="Rectangle 7"/>
          <p:cNvSpPr>
            <a:spLocks noChangeArrowheads="1"/>
          </p:cNvSpPr>
          <p:nvPr/>
        </p:nvSpPr>
        <p:spPr bwMode="auto">
          <a:xfrm>
            <a:off x="6357950" y="2790864"/>
            <a:ext cx="25003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Электрические скаты</a:t>
            </a:r>
            <a:b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</a:b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Неуклюжи, простоваты</a:t>
            </a:r>
            <a:b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</a:b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Но любого ненароком</a:t>
            </a:r>
            <a:b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</a:br>
            <a:r>
              <a:rPr lang="ru-RU" sz="1400" dirty="0" smtClean="0">
                <a:solidFill>
                  <a:srgbClr val="000099"/>
                </a:solidFill>
                <a:latin typeface="Calibri" pitchFamily="34" charset="0"/>
              </a:rPr>
              <a:t>Сильно ударяют током</a:t>
            </a:r>
            <a:endParaRPr lang="ru-RU" sz="1400" dirty="0">
              <a:solidFill>
                <a:srgbClr val="00009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  <p:bldP spid="25" grpId="0" animBg="1"/>
      <p:bldP spid="26" grpId="0"/>
      <p:bldP spid="34823" grpId="0"/>
      <p:bldP spid="79" grpId="0"/>
      <p:bldP spid="80" grpId="0"/>
    </p:bldLst>
  </p:timing>
</p:sld>
</file>

<file path=ppt/theme/theme1.xml><?xml version="1.0" encoding="utf-8"?>
<a:theme xmlns:a="http://schemas.openxmlformats.org/drawingml/2006/main" name="585TGp_Skinscuba_light">
  <a:themeElements>
    <a:clrScheme name="3 1">
      <a:dk1>
        <a:srgbClr val="000000"/>
      </a:dk1>
      <a:lt1>
        <a:srgbClr val="FFFFFF"/>
      </a:lt1>
      <a:dk2>
        <a:srgbClr val="179CD7"/>
      </a:dk2>
      <a:lt2>
        <a:srgbClr val="B2B2B2"/>
      </a:lt2>
      <a:accent1>
        <a:srgbClr val="3BB21A"/>
      </a:accent1>
      <a:accent2>
        <a:srgbClr val="7137C7"/>
      </a:accent2>
      <a:accent3>
        <a:srgbClr val="FFFFFF"/>
      </a:accent3>
      <a:accent4>
        <a:srgbClr val="000000"/>
      </a:accent4>
      <a:accent5>
        <a:srgbClr val="AFD5AB"/>
      </a:accent5>
      <a:accent6>
        <a:srgbClr val="6631B4"/>
      </a:accent6>
      <a:hlink>
        <a:srgbClr val="CC3399"/>
      </a:hlink>
      <a:folHlink>
        <a:srgbClr val="CC6600"/>
      </a:folHlink>
    </a:clrScheme>
    <a:fontScheme name="3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 1">
        <a:dk1>
          <a:srgbClr val="000000"/>
        </a:dk1>
        <a:lt1>
          <a:srgbClr val="FFFFFF"/>
        </a:lt1>
        <a:dk2>
          <a:srgbClr val="179CD7"/>
        </a:dk2>
        <a:lt2>
          <a:srgbClr val="B2B2B2"/>
        </a:lt2>
        <a:accent1>
          <a:srgbClr val="3BB21A"/>
        </a:accent1>
        <a:accent2>
          <a:srgbClr val="7137C7"/>
        </a:accent2>
        <a:accent3>
          <a:srgbClr val="FFFFFF"/>
        </a:accent3>
        <a:accent4>
          <a:srgbClr val="000000"/>
        </a:accent4>
        <a:accent5>
          <a:srgbClr val="AFD5AB"/>
        </a:accent5>
        <a:accent6>
          <a:srgbClr val="6631B4"/>
        </a:accent6>
        <a:hlink>
          <a:srgbClr val="CC3399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 2">
        <a:dk1>
          <a:srgbClr val="000000"/>
        </a:dk1>
        <a:lt1>
          <a:srgbClr val="FFFFFF"/>
        </a:lt1>
        <a:dk2>
          <a:srgbClr val="4CD21C"/>
        </a:dk2>
        <a:lt2>
          <a:srgbClr val="B2B2B2"/>
        </a:lt2>
        <a:accent1>
          <a:srgbClr val="2390D3"/>
        </a:accent1>
        <a:accent2>
          <a:srgbClr val="E1841D"/>
        </a:accent2>
        <a:accent3>
          <a:srgbClr val="FFFFFF"/>
        </a:accent3>
        <a:accent4>
          <a:srgbClr val="000000"/>
        </a:accent4>
        <a:accent5>
          <a:srgbClr val="ACC6E6"/>
        </a:accent5>
        <a:accent6>
          <a:srgbClr val="CC7719"/>
        </a:accent6>
        <a:hlink>
          <a:srgbClr val="87CB35"/>
        </a:hlink>
        <a:folHlink>
          <a:srgbClr val="35979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 3">
        <a:dk1>
          <a:srgbClr val="000000"/>
        </a:dk1>
        <a:lt1>
          <a:srgbClr val="FFFFFF"/>
        </a:lt1>
        <a:dk2>
          <a:srgbClr val="CD216F"/>
        </a:dk2>
        <a:lt2>
          <a:srgbClr val="B2B2B2"/>
        </a:lt2>
        <a:accent1>
          <a:srgbClr val="C6A630"/>
        </a:accent1>
        <a:accent2>
          <a:srgbClr val="3CC2AC"/>
        </a:accent2>
        <a:accent3>
          <a:srgbClr val="FFFFFF"/>
        </a:accent3>
        <a:accent4>
          <a:srgbClr val="000000"/>
        </a:accent4>
        <a:accent5>
          <a:srgbClr val="DFD0AD"/>
        </a:accent5>
        <a:accent6>
          <a:srgbClr val="35B09B"/>
        </a:accent6>
        <a:hlink>
          <a:srgbClr val="A932CE"/>
        </a:hlink>
        <a:folHlink>
          <a:srgbClr val="15B75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585TGp_Skinscuba_light</Template>
  <TotalTime>2240</TotalTime>
  <Words>588</Words>
  <Application>Microsoft Office PowerPoint</Application>
  <PresentationFormat>Экран (4:3)</PresentationFormat>
  <Paragraphs>103</Paragraphs>
  <Slides>17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585TGp_Skinscuba_light</vt:lpstr>
      <vt:lpstr>Слайд</vt:lpstr>
      <vt:lpstr>ПОДВОДНОЕ ЦАРСТВО</vt:lpstr>
      <vt:lpstr>Актуальность проекта</vt:lpstr>
      <vt:lpstr>Цели проекта</vt:lpstr>
      <vt:lpstr>Подготовительная работа</vt:lpstr>
      <vt:lpstr>Что такое море?</vt:lpstr>
      <vt:lpstr>Что такое море?</vt:lpstr>
      <vt:lpstr>Подводное плавание</vt:lpstr>
      <vt:lpstr>На дне морском</vt:lpstr>
      <vt:lpstr>На дне морском</vt:lpstr>
      <vt:lpstr>Летучая рыба</vt:lpstr>
      <vt:lpstr>Скажи наоборот</vt:lpstr>
      <vt:lpstr>Собери слово</vt:lpstr>
      <vt:lpstr>Волшебная раковина</vt:lpstr>
      <vt:lpstr>Рисуем бусами</vt:lpstr>
      <vt:lpstr>Составь рассказ</vt:lpstr>
      <vt:lpstr>Click to edit title style</vt:lpstr>
      <vt:lpstr>СПАСИБО!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ПОДВОДНОЕ ЦАРСТВО</dc:title>
  <dc:creator>Igor</dc:creator>
  <cp:lastModifiedBy>Игорь</cp:lastModifiedBy>
  <cp:revision>217</cp:revision>
  <dcterms:created xsi:type="dcterms:W3CDTF">2011-12-03T10:33:24Z</dcterms:created>
  <dcterms:modified xsi:type="dcterms:W3CDTF">2018-08-30T09:23:29Z</dcterms:modified>
</cp:coreProperties>
</file>